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9" r:id="rId2"/>
  </p:sldMasterIdLst>
  <p:notesMasterIdLst>
    <p:notesMasterId r:id="rId18"/>
  </p:notesMasterIdLst>
  <p:handoutMasterIdLst>
    <p:handoutMasterId r:id="rId19"/>
  </p:handoutMasterIdLst>
  <p:sldIdLst>
    <p:sldId id="327" r:id="rId3"/>
    <p:sldId id="279" r:id="rId4"/>
    <p:sldId id="291" r:id="rId5"/>
    <p:sldId id="292" r:id="rId6"/>
    <p:sldId id="293" r:id="rId7"/>
    <p:sldId id="344" r:id="rId8"/>
    <p:sldId id="294" r:id="rId9"/>
    <p:sldId id="346" r:id="rId10"/>
    <p:sldId id="347" r:id="rId11"/>
    <p:sldId id="351" r:id="rId12"/>
    <p:sldId id="348" r:id="rId13"/>
    <p:sldId id="352" r:id="rId14"/>
    <p:sldId id="354" r:id="rId15"/>
    <p:sldId id="34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89"/>
    <a:srgbClr val="4EB1DE"/>
    <a:srgbClr val="EB6668"/>
    <a:srgbClr val="4C90CF"/>
    <a:srgbClr val="81CEBC"/>
    <a:srgbClr val="FFBE00"/>
    <a:srgbClr val="F18827"/>
    <a:srgbClr val="C6D724"/>
    <a:srgbClr val="B693B2"/>
    <a:srgbClr val="B3D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9" autoAdjust="0"/>
    <p:restoredTop sz="90947" autoAdjust="0"/>
  </p:normalViewPr>
  <p:slideViewPr>
    <p:cSldViewPr snapToGrid="0" snapToObjects="1">
      <p:cViewPr>
        <p:scale>
          <a:sx n="90" d="100"/>
          <a:sy n="90" d="100"/>
        </p:scale>
        <p:origin x="496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3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D8B8FE-F8AB-3348-9899-E38E7185469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FD0796-12FD-334B-861C-92EFCB997EEA}">
      <dgm:prSet phldrT="[Text]" custT="1"/>
      <dgm:spPr/>
      <dgm:t>
        <a:bodyPr/>
        <a:lstStyle/>
        <a:p>
          <a:pPr>
            <a:buNone/>
          </a:pPr>
          <a:r>
            <a:rPr lang="en-US" sz="1900" b="0" i="0" u="none" dirty="0"/>
            <a:t>Data Sources (2018–2023)</a:t>
          </a:r>
          <a:endParaRPr lang="en-US" sz="1900" dirty="0"/>
        </a:p>
      </dgm:t>
    </dgm:pt>
    <dgm:pt modelId="{767B43BA-D157-5945-858C-21EA5E856A97}" type="parTrans" cxnId="{4A08A14B-FFF1-9B48-879B-11B2372F0DBA}">
      <dgm:prSet/>
      <dgm:spPr/>
      <dgm:t>
        <a:bodyPr/>
        <a:lstStyle/>
        <a:p>
          <a:endParaRPr lang="en-US"/>
        </a:p>
      </dgm:t>
    </dgm:pt>
    <dgm:pt modelId="{F48FA74D-D48A-D14E-B057-686034DE4A41}" type="sibTrans" cxnId="{4A08A14B-FFF1-9B48-879B-11B2372F0DBA}">
      <dgm:prSet/>
      <dgm:spPr/>
      <dgm:t>
        <a:bodyPr/>
        <a:lstStyle/>
        <a:p>
          <a:endParaRPr lang="en-US"/>
        </a:p>
      </dgm:t>
    </dgm:pt>
    <dgm:pt modelId="{7974E6D2-6714-6341-B16C-CB62C4B95D7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0" i="0" u="none" dirty="0"/>
            <a:t> </a:t>
          </a:r>
          <a:endParaRPr lang="en-US" sz="1600" dirty="0"/>
        </a:p>
      </dgm:t>
    </dgm:pt>
    <dgm:pt modelId="{AF93E7CF-0763-934D-8FC9-CBC1E3881A6A}" type="parTrans" cxnId="{28BABB5E-AE7D-C542-889B-4D8CAB7B54D9}">
      <dgm:prSet/>
      <dgm:spPr/>
      <dgm:t>
        <a:bodyPr/>
        <a:lstStyle/>
        <a:p>
          <a:endParaRPr lang="en-US"/>
        </a:p>
      </dgm:t>
    </dgm:pt>
    <dgm:pt modelId="{49101A3D-0DE3-9E4B-B852-8DB7B7B2EE8A}" type="sibTrans" cxnId="{28BABB5E-AE7D-C542-889B-4D8CAB7B54D9}">
      <dgm:prSet/>
      <dgm:spPr/>
      <dgm:t>
        <a:bodyPr/>
        <a:lstStyle/>
        <a:p>
          <a:endParaRPr lang="en-US"/>
        </a:p>
      </dgm:t>
    </dgm:pt>
    <dgm:pt modelId="{EC9F7727-5815-F246-8666-E53EA1115F49}">
      <dgm:prSet phldrT="[Text]" custT="1"/>
      <dgm:spPr/>
      <dgm:t>
        <a:bodyPr/>
        <a:lstStyle/>
        <a:p>
          <a:pPr>
            <a:buNone/>
          </a:pPr>
          <a:r>
            <a:rPr lang="en-US" sz="1900" b="0" i="0" u="none" dirty="0"/>
            <a:t>Constructed Indicators</a:t>
          </a:r>
          <a:endParaRPr lang="en-US" sz="1900" dirty="0"/>
        </a:p>
      </dgm:t>
    </dgm:pt>
    <dgm:pt modelId="{0C1B8F15-FD88-4640-A446-65F803D08DB3}" type="parTrans" cxnId="{DD6A7FE5-AC11-4846-A048-41F76C8DCA54}">
      <dgm:prSet/>
      <dgm:spPr/>
      <dgm:t>
        <a:bodyPr/>
        <a:lstStyle/>
        <a:p>
          <a:endParaRPr lang="en-US"/>
        </a:p>
      </dgm:t>
    </dgm:pt>
    <dgm:pt modelId="{864E678D-3887-A24C-9CE4-1535AFD92079}" type="sibTrans" cxnId="{DD6A7FE5-AC11-4846-A048-41F76C8DCA54}">
      <dgm:prSet/>
      <dgm:spPr/>
      <dgm:t>
        <a:bodyPr/>
        <a:lstStyle/>
        <a:p>
          <a:endParaRPr lang="en-US"/>
        </a:p>
      </dgm:t>
    </dgm:pt>
    <dgm:pt modelId="{B94A8A3D-D37A-8249-9CFF-F7BFDC2B1F1E}">
      <dgm:prSet phldrT="[Text]" custT="1"/>
      <dgm:spPr/>
      <dgm:t>
        <a:bodyPr/>
        <a:lstStyle/>
        <a:p>
          <a:pPr>
            <a:buNone/>
          </a:pPr>
          <a:r>
            <a:rPr lang="en-US" sz="1600" b="0" i="0" u="none" dirty="0"/>
            <a:t>  </a:t>
          </a:r>
          <a:endParaRPr lang="en-US" sz="1600" dirty="0"/>
        </a:p>
      </dgm:t>
    </dgm:pt>
    <dgm:pt modelId="{2EC0C3EF-2DA8-9246-A5FC-525AEE376005}" type="parTrans" cxnId="{79AC5F7B-AC39-0847-8DA4-796845F15349}">
      <dgm:prSet/>
      <dgm:spPr/>
      <dgm:t>
        <a:bodyPr/>
        <a:lstStyle/>
        <a:p>
          <a:endParaRPr lang="en-US"/>
        </a:p>
      </dgm:t>
    </dgm:pt>
    <dgm:pt modelId="{C7949918-6909-074B-A28F-BAA2F542E07B}" type="sibTrans" cxnId="{79AC5F7B-AC39-0847-8DA4-796845F15349}">
      <dgm:prSet/>
      <dgm:spPr/>
      <dgm:t>
        <a:bodyPr/>
        <a:lstStyle/>
        <a:p>
          <a:endParaRPr lang="en-US"/>
        </a:p>
      </dgm:t>
    </dgm:pt>
    <dgm:pt modelId="{5A359526-B49A-C742-835A-3B866563FB87}">
      <dgm:prSet phldrT="[Text]" custT="1"/>
      <dgm:spPr/>
      <dgm:t>
        <a:bodyPr/>
        <a:lstStyle/>
        <a:p>
          <a:pPr>
            <a:buNone/>
          </a:pPr>
          <a:r>
            <a:rPr lang="en-US" sz="1900" b="0" i="0" u="none" dirty="0"/>
            <a:t>Time Periods</a:t>
          </a:r>
          <a:endParaRPr lang="en-US" sz="1900" dirty="0"/>
        </a:p>
      </dgm:t>
    </dgm:pt>
    <dgm:pt modelId="{0F69CF93-0A34-1447-81EE-B946E45B5C5C}" type="parTrans" cxnId="{1705AC1A-E6FF-9047-8E4E-CE2C5D522580}">
      <dgm:prSet/>
      <dgm:spPr/>
      <dgm:t>
        <a:bodyPr/>
        <a:lstStyle/>
        <a:p>
          <a:endParaRPr lang="en-US"/>
        </a:p>
      </dgm:t>
    </dgm:pt>
    <dgm:pt modelId="{4A9E38B5-87E2-6947-B7FC-770D515BE5C1}" type="sibTrans" cxnId="{1705AC1A-E6FF-9047-8E4E-CE2C5D522580}">
      <dgm:prSet/>
      <dgm:spPr/>
      <dgm:t>
        <a:bodyPr/>
        <a:lstStyle/>
        <a:p>
          <a:endParaRPr lang="en-US"/>
        </a:p>
      </dgm:t>
    </dgm:pt>
    <dgm:pt modelId="{F68056BF-FE08-F944-B267-E5EC15FBCDF6}">
      <dgm:prSet phldrT="[Text]" custT="1"/>
      <dgm:spPr/>
      <dgm:t>
        <a:bodyPr/>
        <a:lstStyle/>
        <a:p>
          <a:pPr>
            <a:buNone/>
          </a:pPr>
          <a:r>
            <a:rPr lang="en-TR" sz="1600" b="0" i="0" u="none" dirty="0"/>
            <a:t>🟦 </a:t>
          </a:r>
          <a:r>
            <a:rPr lang="en-US" sz="1600" b="0" i="0" u="none" dirty="0"/>
            <a:t>Pre-COVID: 2018–2019</a:t>
          </a:r>
          <a:endParaRPr lang="en-US" sz="1600" dirty="0"/>
        </a:p>
      </dgm:t>
    </dgm:pt>
    <dgm:pt modelId="{A7ED31B4-9FA3-5A44-87AB-3CF03086E81D}" type="parTrans" cxnId="{BBBA9170-91A7-1047-86B4-E829D21A52AB}">
      <dgm:prSet/>
      <dgm:spPr/>
      <dgm:t>
        <a:bodyPr/>
        <a:lstStyle/>
        <a:p>
          <a:endParaRPr lang="en-US"/>
        </a:p>
      </dgm:t>
    </dgm:pt>
    <dgm:pt modelId="{A176077E-B334-9E4F-AD4A-771B6ED49CF9}" type="sibTrans" cxnId="{BBBA9170-91A7-1047-86B4-E829D21A52AB}">
      <dgm:prSet/>
      <dgm:spPr/>
      <dgm:t>
        <a:bodyPr/>
        <a:lstStyle/>
        <a:p>
          <a:endParaRPr lang="en-US"/>
        </a:p>
      </dgm:t>
    </dgm:pt>
    <dgm:pt modelId="{61E5E085-7F74-7A4C-8FFB-A61484A1823C}">
      <dgm:prSet custT="1"/>
      <dgm:spPr/>
      <dgm:t>
        <a:bodyPr/>
        <a:lstStyle/>
        <a:p>
          <a:pPr>
            <a:buNone/>
          </a:pPr>
          <a:r>
            <a:rPr lang="en-US" sz="1900" b="0" i="0" u="none" dirty="0"/>
            <a:t>Forecasting (2024–2025)</a:t>
          </a:r>
          <a:endParaRPr lang="en-US" sz="1900" dirty="0"/>
        </a:p>
      </dgm:t>
    </dgm:pt>
    <dgm:pt modelId="{922680B5-56F4-C246-80BC-CCF77C9CAADA}" type="parTrans" cxnId="{D37DDA23-F8A6-004D-8E44-C13D8E54DE98}">
      <dgm:prSet/>
      <dgm:spPr/>
      <dgm:t>
        <a:bodyPr/>
        <a:lstStyle/>
        <a:p>
          <a:endParaRPr lang="en-US"/>
        </a:p>
      </dgm:t>
    </dgm:pt>
    <dgm:pt modelId="{A6E41004-929C-4D4A-99E6-992F2CD5D708}" type="sibTrans" cxnId="{D37DDA23-F8A6-004D-8E44-C13D8E54DE98}">
      <dgm:prSet/>
      <dgm:spPr/>
      <dgm:t>
        <a:bodyPr/>
        <a:lstStyle/>
        <a:p>
          <a:endParaRPr lang="en-US"/>
        </a:p>
      </dgm:t>
    </dgm:pt>
    <dgm:pt modelId="{25F2D978-E788-C742-AE5F-A36F21F8627E}">
      <dgm:prSet phldrT="[Text]" custT="1"/>
      <dgm:spPr/>
      <dgm:t>
        <a:bodyPr/>
        <a:lstStyle/>
        <a:p>
          <a:pPr>
            <a:buNone/>
          </a:pPr>
          <a:r>
            <a:rPr lang="en-US" sz="1600" b="0" i="0" u="none" dirty="0"/>
            <a:t>• E-commerce share in total retail</a:t>
          </a:r>
          <a:endParaRPr lang="en-US" sz="1600" dirty="0"/>
        </a:p>
      </dgm:t>
    </dgm:pt>
    <dgm:pt modelId="{A7D5BD6B-19B7-C04C-94E0-F715A862F4A9}" type="parTrans" cxnId="{A1945C31-EF53-3241-9E0C-7D7E395253B0}">
      <dgm:prSet/>
      <dgm:spPr/>
      <dgm:t>
        <a:bodyPr/>
        <a:lstStyle/>
        <a:p>
          <a:endParaRPr lang="en-US"/>
        </a:p>
      </dgm:t>
    </dgm:pt>
    <dgm:pt modelId="{E70551D1-2CB0-3649-A12F-06076B3CC8E2}" type="sibTrans" cxnId="{A1945C31-EF53-3241-9E0C-7D7E395253B0}">
      <dgm:prSet/>
      <dgm:spPr/>
      <dgm:t>
        <a:bodyPr/>
        <a:lstStyle/>
        <a:p>
          <a:endParaRPr lang="en-US"/>
        </a:p>
      </dgm:t>
    </dgm:pt>
    <dgm:pt modelId="{0D95F703-1DEE-7645-9F65-3B564675243F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FE998415-34E0-DD44-A03B-9612E02F9FCB}" type="parTrans" cxnId="{C49F94D6-EF62-D547-95CE-49E471F20D4F}">
      <dgm:prSet/>
      <dgm:spPr/>
      <dgm:t>
        <a:bodyPr/>
        <a:lstStyle/>
        <a:p>
          <a:endParaRPr lang="en-US"/>
        </a:p>
      </dgm:t>
    </dgm:pt>
    <dgm:pt modelId="{0D56C955-B583-BE48-8546-8265D0493CD3}" type="sibTrans" cxnId="{C49F94D6-EF62-D547-95CE-49E471F20D4F}">
      <dgm:prSet/>
      <dgm:spPr/>
      <dgm:t>
        <a:bodyPr/>
        <a:lstStyle/>
        <a:p>
          <a:endParaRPr lang="en-US"/>
        </a:p>
      </dgm:t>
    </dgm:pt>
    <dgm:pt modelId="{55690233-E45B-5E4B-92F9-FB91BAF09A14}">
      <dgm:prSet phldrT="[Text]" custT="1"/>
      <dgm:spPr/>
      <dgm:t>
        <a:bodyPr/>
        <a:lstStyle/>
        <a:p>
          <a:pPr>
            <a:buNone/>
          </a:pPr>
          <a:r>
            <a:rPr lang="en-US" sz="1600" b="0" i="0" u="none" dirty="0"/>
            <a:t>• Internet card payment share</a:t>
          </a:r>
          <a:endParaRPr lang="en-US" sz="1600" dirty="0"/>
        </a:p>
      </dgm:t>
    </dgm:pt>
    <dgm:pt modelId="{9DC89618-BEAB-5A4B-AF69-1EA94DF02234}" type="parTrans" cxnId="{FD9CF4F8-30AA-5F4D-AF58-408864A3085D}">
      <dgm:prSet/>
      <dgm:spPr/>
      <dgm:t>
        <a:bodyPr/>
        <a:lstStyle/>
        <a:p>
          <a:endParaRPr lang="en-US"/>
        </a:p>
      </dgm:t>
    </dgm:pt>
    <dgm:pt modelId="{D6298CB3-F9CC-F64E-B797-C5BEFE54096E}" type="sibTrans" cxnId="{FD9CF4F8-30AA-5F4D-AF58-408864A3085D}">
      <dgm:prSet/>
      <dgm:spPr/>
      <dgm:t>
        <a:bodyPr/>
        <a:lstStyle/>
        <a:p>
          <a:endParaRPr lang="en-US"/>
        </a:p>
      </dgm:t>
    </dgm:pt>
    <dgm:pt modelId="{06295F8A-9165-5B4B-A6AE-5745DAFA75AE}">
      <dgm:prSet phldrT="[Text]" custT="1"/>
      <dgm:spPr/>
      <dgm:t>
        <a:bodyPr/>
        <a:lstStyle/>
        <a:p>
          <a:pPr>
            <a:buNone/>
          </a:pPr>
          <a:r>
            <a:rPr lang="en-US" sz="1600" b="0" i="0" u="none" dirty="0"/>
            <a:t>• E-commerce growth rate</a:t>
          </a:r>
          <a:endParaRPr lang="en-US" sz="1600" dirty="0"/>
        </a:p>
      </dgm:t>
    </dgm:pt>
    <dgm:pt modelId="{68640553-A6D6-4F46-B0E3-19F9234502F0}" type="parTrans" cxnId="{E26BE5A9-5208-EF4A-BB8B-B6125B3544D0}">
      <dgm:prSet/>
      <dgm:spPr/>
      <dgm:t>
        <a:bodyPr/>
        <a:lstStyle/>
        <a:p>
          <a:endParaRPr lang="en-US"/>
        </a:p>
      </dgm:t>
    </dgm:pt>
    <dgm:pt modelId="{7BADC227-DB40-714B-A27B-441690278835}" type="sibTrans" cxnId="{E26BE5A9-5208-EF4A-BB8B-B6125B3544D0}">
      <dgm:prSet/>
      <dgm:spPr/>
      <dgm:t>
        <a:bodyPr/>
        <a:lstStyle/>
        <a:p>
          <a:endParaRPr lang="en-US"/>
        </a:p>
      </dgm:t>
    </dgm:pt>
    <dgm:pt modelId="{15514021-5C63-5547-BD3A-D44A8345D02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0" i="0" u="none" dirty="0"/>
            <a:t>• All values converted to</a:t>
          </a:r>
          <a:r>
            <a:rPr lang="en-US" sz="1600" b="0" i="0" u="none" dirty="0">
              <a:solidFill>
                <a:srgbClr val="FF0000"/>
              </a:solidFill>
            </a:rPr>
            <a:t> </a:t>
          </a:r>
          <a:r>
            <a:rPr lang="en-US" sz="1600" b="0" i="0" u="none" dirty="0">
              <a:solidFill>
                <a:schemeClr val="tx1"/>
              </a:solidFill>
            </a:rPr>
            <a:t>billion </a:t>
          </a:r>
          <a:r>
            <a:rPr lang="en-TR" sz="1600" b="0" i="0" u="none" dirty="0">
              <a:solidFill>
                <a:schemeClr val="tx1"/>
              </a:solidFill>
            </a:rPr>
            <a:t>₺</a:t>
          </a:r>
          <a:endParaRPr lang="en-US" sz="1600" b="0" dirty="0">
            <a:solidFill>
              <a:schemeClr val="tx1"/>
            </a:solidFill>
          </a:endParaRPr>
        </a:p>
      </dgm:t>
    </dgm:pt>
    <dgm:pt modelId="{C752640A-D896-7F41-9C6A-CB2CF210F3FA}" type="parTrans" cxnId="{94DF4FD3-807D-BA4F-A28B-1AC8723942EE}">
      <dgm:prSet/>
      <dgm:spPr/>
      <dgm:t>
        <a:bodyPr/>
        <a:lstStyle/>
        <a:p>
          <a:endParaRPr lang="en-US"/>
        </a:p>
      </dgm:t>
    </dgm:pt>
    <dgm:pt modelId="{6059BC84-326F-DA4A-8133-633519717B31}" type="sibTrans" cxnId="{94DF4FD3-807D-BA4F-A28B-1AC8723942EE}">
      <dgm:prSet/>
      <dgm:spPr/>
      <dgm:t>
        <a:bodyPr/>
        <a:lstStyle/>
        <a:p>
          <a:endParaRPr lang="en-US"/>
        </a:p>
      </dgm:t>
    </dgm:pt>
    <dgm:pt modelId="{E8ABDE4F-6724-B042-9F8F-6757D0F3D8C0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0" i="0" u="none" dirty="0"/>
            <a:t>• BKM: Online vs in-store card payments</a:t>
          </a:r>
          <a:endParaRPr lang="en-US" sz="1600" dirty="0"/>
        </a:p>
      </dgm:t>
    </dgm:pt>
    <dgm:pt modelId="{6B49D11D-EBEC-0E4B-AED5-4D6A0675CEA0}" type="parTrans" cxnId="{B7570AD4-E4BE-444A-A1E9-EB8DFB931485}">
      <dgm:prSet/>
      <dgm:spPr/>
      <dgm:t>
        <a:bodyPr/>
        <a:lstStyle/>
        <a:p>
          <a:endParaRPr lang="en-US"/>
        </a:p>
      </dgm:t>
    </dgm:pt>
    <dgm:pt modelId="{036C9EB7-5C53-0343-AA06-C2A8F62FF8D0}" type="sibTrans" cxnId="{B7570AD4-E4BE-444A-A1E9-EB8DFB931485}">
      <dgm:prSet/>
      <dgm:spPr/>
      <dgm:t>
        <a:bodyPr/>
        <a:lstStyle/>
        <a:p>
          <a:endParaRPr lang="en-US"/>
        </a:p>
      </dgm:t>
    </dgm:pt>
    <dgm:pt modelId="{AB403E75-EC49-CB43-BD8D-CF7FBEB8F72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0" i="0" u="none" dirty="0"/>
            <a:t>• TÜİK: Total retail market (Retail Trade Index)</a:t>
          </a:r>
          <a:endParaRPr lang="en-US" sz="1600" dirty="0"/>
        </a:p>
      </dgm:t>
    </dgm:pt>
    <dgm:pt modelId="{0961E60E-162C-CA4F-A89E-AD47D9395A9C}" type="parTrans" cxnId="{4489FBD4-3801-3846-9EF3-012B2456145E}">
      <dgm:prSet/>
      <dgm:spPr/>
      <dgm:t>
        <a:bodyPr/>
        <a:lstStyle/>
        <a:p>
          <a:endParaRPr lang="en-US"/>
        </a:p>
      </dgm:t>
    </dgm:pt>
    <dgm:pt modelId="{C7AD1919-FD10-364D-A280-A6170513BBD6}" type="sibTrans" cxnId="{4489FBD4-3801-3846-9EF3-012B2456145E}">
      <dgm:prSet/>
      <dgm:spPr/>
      <dgm:t>
        <a:bodyPr/>
        <a:lstStyle/>
        <a:p>
          <a:endParaRPr lang="en-US"/>
        </a:p>
      </dgm:t>
    </dgm:pt>
    <dgm:pt modelId="{80E918FB-F8C5-3344-B750-EB80AF34ECAD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0" i="0" u="none" dirty="0"/>
            <a:t>• Ministry of Trade (2019–2023): E-commerce volume &amp; transactions</a:t>
          </a:r>
          <a:endParaRPr lang="en-US" sz="1600" dirty="0"/>
        </a:p>
      </dgm:t>
    </dgm:pt>
    <dgm:pt modelId="{A0F7C2CD-4F81-D04F-AD72-04E7A8A371C6}" type="parTrans" cxnId="{C1D14AD5-EEB4-A743-9993-1D43A093C90D}">
      <dgm:prSet/>
      <dgm:spPr/>
      <dgm:t>
        <a:bodyPr/>
        <a:lstStyle/>
        <a:p>
          <a:endParaRPr lang="en-US"/>
        </a:p>
      </dgm:t>
    </dgm:pt>
    <dgm:pt modelId="{0D0A9AF6-C104-D74A-BCFD-DB9F72CAB472}" type="sibTrans" cxnId="{C1D14AD5-EEB4-A743-9993-1D43A093C90D}">
      <dgm:prSet/>
      <dgm:spPr/>
      <dgm:t>
        <a:bodyPr/>
        <a:lstStyle/>
        <a:p>
          <a:endParaRPr lang="en-US"/>
        </a:p>
      </dgm:t>
    </dgm:pt>
    <dgm:pt modelId="{8EBF0C26-F313-864B-A568-1E07D139C9E3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0" i="0" u="none" dirty="0"/>
            <a:t> • TÜBİSAD (2018): Pre-COVID baseline</a:t>
          </a:r>
          <a:endParaRPr lang="en-US" sz="1600" dirty="0"/>
        </a:p>
      </dgm:t>
    </dgm:pt>
    <dgm:pt modelId="{1387A22E-AD7C-D645-962C-64AD6CA7DD33}" type="parTrans" cxnId="{1D6A06E3-0F38-5644-A9D2-FB3DAB44BCB2}">
      <dgm:prSet/>
      <dgm:spPr/>
      <dgm:t>
        <a:bodyPr/>
        <a:lstStyle/>
        <a:p>
          <a:endParaRPr lang="en-US"/>
        </a:p>
      </dgm:t>
    </dgm:pt>
    <dgm:pt modelId="{AC259A70-4826-5044-B5A1-1662029F8CD8}" type="sibTrans" cxnId="{1D6A06E3-0F38-5644-A9D2-FB3DAB44BCB2}">
      <dgm:prSet/>
      <dgm:spPr/>
      <dgm:t>
        <a:bodyPr/>
        <a:lstStyle/>
        <a:p>
          <a:endParaRPr lang="en-US"/>
        </a:p>
      </dgm:t>
    </dgm:pt>
    <dgm:pt modelId="{3349A5FC-2945-1B4E-85A0-BDE0CF427D88}">
      <dgm:prSet custT="1"/>
      <dgm:spPr/>
      <dgm:t>
        <a:bodyPr/>
        <a:lstStyle/>
        <a:p>
          <a:pPr>
            <a:buNone/>
          </a:pPr>
          <a:r>
            <a:rPr lang="en-US" sz="1600" b="0" i="0" u="none" dirty="0"/>
            <a:t>• Time-series prediction (no official data)</a:t>
          </a:r>
          <a:endParaRPr lang="en-US" sz="1600" dirty="0"/>
        </a:p>
      </dgm:t>
    </dgm:pt>
    <dgm:pt modelId="{31583755-1366-CC45-9655-053DE37E04EC}" type="parTrans" cxnId="{D6CC9320-BCC1-5448-B2ED-7BAAA7E2C182}">
      <dgm:prSet/>
      <dgm:spPr/>
      <dgm:t>
        <a:bodyPr/>
        <a:lstStyle/>
        <a:p>
          <a:endParaRPr lang="en-US"/>
        </a:p>
      </dgm:t>
    </dgm:pt>
    <dgm:pt modelId="{B35E62A9-5463-2445-AE7C-660AC22F2969}" type="sibTrans" cxnId="{D6CC9320-BCC1-5448-B2ED-7BAAA7E2C182}">
      <dgm:prSet/>
      <dgm:spPr/>
      <dgm:t>
        <a:bodyPr/>
        <a:lstStyle/>
        <a:p>
          <a:endParaRPr lang="en-US"/>
        </a:p>
      </dgm:t>
    </dgm:pt>
    <dgm:pt modelId="{94C6F69F-9A6F-654B-9A5F-56B5D9601FFB}">
      <dgm:prSet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9F21D50B-DF5A-E645-8D2B-AE0BED6CF881}" type="parTrans" cxnId="{62BD7765-7059-2D41-BDDE-37627D1924C9}">
      <dgm:prSet/>
      <dgm:spPr/>
      <dgm:t>
        <a:bodyPr/>
        <a:lstStyle/>
        <a:p>
          <a:endParaRPr lang="en-US"/>
        </a:p>
      </dgm:t>
    </dgm:pt>
    <dgm:pt modelId="{5B86C6C7-6E90-BA48-B4A9-F4030CA6ED3F}" type="sibTrans" cxnId="{62BD7765-7059-2D41-BDDE-37627D1924C9}">
      <dgm:prSet/>
      <dgm:spPr/>
      <dgm:t>
        <a:bodyPr/>
        <a:lstStyle/>
        <a:p>
          <a:endParaRPr lang="en-US"/>
        </a:p>
      </dgm:t>
    </dgm:pt>
    <dgm:pt modelId="{DA50364B-B398-194C-B6E1-E4A65A0E2488}">
      <dgm:prSet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C21AF213-87F4-9747-A425-1D83671B4037}" type="parTrans" cxnId="{FAC66A4F-3FC7-5B4C-8071-1EB279E361E5}">
      <dgm:prSet/>
      <dgm:spPr/>
      <dgm:t>
        <a:bodyPr/>
        <a:lstStyle/>
        <a:p>
          <a:endParaRPr lang="en-US"/>
        </a:p>
      </dgm:t>
    </dgm:pt>
    <dgm:pt modelId="{E97AA699-18B4-5F4F-95FC-4C99A15B026E}" type="sibTrans" cxnId="{FAC66A4F-3FC7-5B4C-8071-1EB279E361E5}">
      <dgm:prSet/>
      <dgm:spPr/>
      <dgm:t>
        <a:bodyPr/>
        <a:lstStyle/>
        <a:p>
          <a:endParaRPr lang="en-US"/>
        </a:p>
      </dgm:t>
    </dgm:pt>
    <dgm:pt modelId="{C480CC2F-404F-B84F-980F-993725FAB5F2}">
      <dgm:prSet custT="1"/>
      <dgm:spPr/>
      <dgm:t>
        <a:bodyPr/>
        <a:lstStyle/>
        <a:p>
          <a:pPr>
            <a:buNone/>
          </a:pPr>
          <a:r>
            <a:rPr lang="en-US" sz="1600" b="0" i="0" u="none" dirty="0"/>
            <a:t>• Forecasted volume &amp; transactions</a:t>
          </a:r>
          <a:endParaRPr lang="en-US" sz="1600" dirty="0"/>
        </a:p>
      </dgm:t>
    </dgm:pt>
    <dgm:pt modelId="{D182406A-50E1-E84B-8872-C4C476291449}" type="parTrans" cxnId="{DF3993E2-AD15-0743-8894-1F7A786B7A1E}">
      <dgm:prSet/>
      <dgm:spPr/>
      <dgm:t>
        <a:bodyPr/>
        <a:lstStyle/>
        <a:p>
          <a:endParaRPr lang="en-US"/>
        </a:p>
      </dgm:t>
    </dgm:pt>
    <dgm:pt modelId="{E135BF3C-B07A-0E42-8D37-6B209117DF79}" type="sibTrans" cxnId="{DF3993E2-AD15-0743-8894-1F7A786B7A1E}">
      <dgm:prSet/>
      <dgm:spPr/>
      <dgm:t>
        <a:bodyPr/>
        <a:lstStyle/>
        <a:p>
          <a:endParaRPr lang="en-US"/>
        </a:p>
      </dgm:t>
    </dgm:pt>
    <dgm:pt modelId="{198E593F-1A7A-4147-B8FB-12E7B7C48E18}">
      <dgm:prSet custT="1"/>
      <dgm:spPr/>
      <dgm:t>
        <a:bodyPr/>
        <a:lstStyle/>
        <a:p>
          <a:pPr>
            <a:buNone/>
          </a:pPr>
          <a:r>
            <a:rPr lang="en-US" sz="1600" b="0" i="0" u="none" dirty="0"/>
            <a:t>• Confidence intervals</a:t>
          </a:r>
          <a:endParaRPr lang="en-US" sz="1600" dirty="0"/>
        </a:p>
      </dgm:t>
    </dgm:pt>
    <dgm:pt modelId="{E5F6F81B-4162-BA41-A309-D5C578472516}" type="parTrans" cxnId="{0DD72495-24DC-BF48-928C-A8D16D2EE857}">
      <dgm:prSet/>
      <dgm:spPr/>
      <dgm:t>
        <a:bodyPr/>
        <a:lstStyle/>
        <a:p>
          <a:endParaRPr lang="en-US"/>
        </a:p>
      </dgm:t>
    </dgm:pt>
    <dgm:pt modelId="{F361E0D2-CF4E-7542-9F6E-A322C369017B}" type="sibTrans" cxnId="{0DD72495-24DC-BF48-928C-A8D16D2EE857}">
      <dgm:prSet/>
      <dgm:spPr/>
      <dgm:t>
        <a:bodyPr/>
        <a:lstStyle/>
        <a:p>
          <a:endParaRPr lang="en-US"/>
        </a:p>
      </dgm:t>
    </dgm:pt>
    <dgm:pt modelId="{20C29011-59A5-7E4F-B80D-0FFDDAA951D6}">
      <dgm:prSet phldrT="[Text]" custT="1"/>
      <dgm:spPr/>
      <dgm:t>
        <a:bodyPr/>
        <a:lstStyle/>
        <a:p>
          <a:pPr>
            <a:buNone/>
          </a:pPr>
          <a:r>
            <a:rPr lang="en-TR" sz="1600" b="0" i="0" u="none" dirty="0"/>
            <a:t>🟨 </a:t>
          </a:r>
          <a:r>
            <a:rPr lang="en-US" sz="1600" b="0" i="0" u="none" dirty="0"/>
            <a:t>COVID Impact: 2020–2021</a:t>
          </a:r>
          <a:endParaRPr lang="en-US" sz="1600" dirty="0"/>
        </a:p>
      </dgm:t>
    </dgm:pt>
    <dgm:pt modelId="{AB59375D-0C5A-8C4C-B3D5-20D8D2F6110F}" type="parTrans" cxnId="{F5880750-5B8A-0942-9813-7EDB4CF6B23F}">
      <dgm:prSet/>
      <dgm:spPr/>
      <dgm:t>
        <a:bodyPr/>
        <a:lstStyle/>
        <a:p>
          <a:endParaRPr lang="en-US"/>
        </a:p>
      </dgm:t>
    </dgm:pt>
    <dgm:pt modelId="{6E4DAC91-0F78-5A4A-B4FF-5F75DFB8C4F3}" type="sibTrans" cxnId="{F5880750-5B8A-0942-9813-7EDB4CF6B23F}">
      <dgm:prSet/>
      <dgm:spPr/>
      <dgm:t>
        <a:bodyPr/>
        <a:lstStyle/>
        <a:p>
          <a:endParaRPr lang="en-US"/>
        </a:p>
      </dgm:t>
    </dgm:pt>
    <dgm:pt modelId="{7DB0AE46-2ECA-0944-84A8-16BC0D1B0C79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9AC4F027-DC02-BC48-AC83-D6CC0CB04B4A}" type="parTrans" cxnId="{1180261F-5414-944B-8A5C-BB4B6FD16719}">
      <dgm:prSet/>
      <dgm:spPr/>
      <dgm:t>
        <a:bodyPr/>
        <a:lstStyle/>
        <a:p>
          <a:endParaRPr lang="en-US"/>
        </a:p>
      </dgm:t>
    </dgm:pt>
    <dgm:pt modelId="{84917060-E4AE-084B-8FD3-517CABAA9869}" type="sibTrans" cxnId="{1180261F-5414-944B-8A5C-BB4B6FD16719}">
      <dgm:prSet/>
      <dgm:spPr/>
      <dgm:t>
        <a:bodyPr/>
        <a:lstStyle/>
        <a:p>
          <a:endParaRPr lang="en-US"/>
        </a:p>
      </dgm:t>
    </dgm:pt>
    <dgm:pt modelId="{E00323F1-9A47-864B-A4CA-841AAF9F9ABF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575F83AF-1E74-0B47-A70B-6D620BBA2D10}" type="parTrans" cxnId="{9B43FF4D-CBCF-D140-9BE0-F6CCA9F82EEC}">
      <dgm:prSet/>
      <dgm:spPr/>
      <dgm:t>
        <a:bodyPr/>
        <a:lstStyle/>
        <a:p>
          <a:endParaRPr lang="en-US"/>
        </a:p>
      </dgm:t>
    </dgm:pt>
    <dgm:pt modelId="{A90AA64C-AD53-3048-9444-27E61EB3CDFD}" type="sibTrans" cxnId="{9B43FF4D-CBCF-D140-9BE0-F6CCA9F82EEC}">
      <dgm:prSet/>
      <dgm:spPr/>
      <dgm:t>
        <a:bodyPr/>
        <a:lstStyle/>
        <a:p>
          <a:endParaRPr lang="en-US"/>
        </a:p>
      </dgm:t>
    </dgm:pt>
    <dgm:pt modelId="{73059665-23FB-E445-9A64-85D87EB232A0}">
      <dgm:prSet phldrT="[Text]" custT="1"/>
      <dgm:spPr/>
      <dgm:t>
        <a:bodyPr/>
        <a:lstStyle/>
        <a:p>
          <a:pPr>
            <a:buNone/>
          </a:pPr>
          <a:r>
            <a:rPr lang="en-TR" sz="1600" b="0" i="0" u="none" dirty="0"/>
            <a:t>🟩 </a:t>
          </a:r>
          <a:r>
            <a:rPr lang="en-US" sz="1600" b="0" i="0" u="none" dirty="0"/>
            <a:t>Post-COVID: 2022–2025 (incl. forecasts)</a:t>
          </a:r>
          <a:endParaRPr lang="en-US" sz="1600" dirty="0"/>
        </a:p>
      </dgm:t>
    </dgm:pt>
    <dgm:pt modelId="{6AE6831B-731F-2B4E-80B6-8356C4F97965}" type="parTrans" cxnId="{9C0E4B17-9BDF-9D44-A0F0-2A9700E887D7}">
      <dgm:prSet/>
      <dgm:spPr/>
      <dgm:t>
        <a:bodyPr/>
        <a:lstStyle/>
        <a:p>
          <a:endParaRPr lang="en-US"/>
        </a:p>
      </dgm:t>
    </dgm:pt>
    <dgm:pt modelId="{558DE0D7-39A1-A44C-BCFB-21CB636C81A0}" type="sibTrans" cxnId="{9C0E4B17-9BDF-9D44-A0F0-2A9700E887D7}">
      <dgm:prSet/>
      <dgm:spPr/>
      <dgm:t>
        <a:bodyPr/>
        <a:lstStyle/>
        <a:p>
          <a:endParaRPr lang="en-US"/>
        </a:p>
      </dgm:t>
    </dgm:pt>
    <dgm:pt modelId="{08DF4F94-0A28-D247-B8F7-7C74F01838C4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081E4D7F-587D-244A-91FF-71AA22B79C8E}" type="parTrans" cxnId="{5FCD2605-C42B-064B-98F4-21D2CCA4528E}">
      <dgm:prSet/>
      <dgm:spPr/>
      <dgm:t>
        <a:bodyPr/>
        <a:lstStyle/>
        <a:p>
          <a:endParaRPr lang="en-US"/>
        </a:p>
      </dgm:t>
    </dgm:pt>
    <dgm:pt modelId="{33E43DAE-C95E-DA4D-8590-969D852C6DDA}" type="sibTrans" cxnId="{5FCD2605-C42B-064B-98F4-21D2CCA4528E}">
      <dgm:prSet/>
      <dgm:spPr/>
      <dgm:t>
        <a:bodyPr/>
        <a:lstStyle/>
        <a:p>
          <a:endParaRPr lang="en-US"/>
        </a:p>
      </dgm:t>
    </dgm:pt>
    <dgm:pt modelId="{BAC1A4EE-04E1-B74E-8AAE-64C8B3D00247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F084A35A-5470-D04E-97C1-CF3C4383EA9B}" type="parTrans" cxnId="{8BA1EB6B-7E70-5549-9710-EDB261A5B4C9}">
      <dgm:prSet/>
      <dgm:spPr/>
      <dgm:t>
        <a:bodyPr/>
        <a:lstStyle/>
        <a:p>
          <a:endParaRPr lang="en-US"/>
        </a:p>
      </dgm:t>
    </dgm:pt>
    <dgm:pt modelId="{834EE9AB-537C-464A-8FC5-A57A060B7FD4}" type="sibTrans" cxnId="{8BA1EB6B-7E70-5549-9710-EDB261A5B4C9}">
      <dgm:prSet/>
      <dgm:spPr/>
      <dgm:t>
        <a:bodyPr/>
        <a:lstStyle/>
        <a:p>
          <a:endParaRPr lang="en-US"/>
        </a:p>
      </dgm:t>
    </dgm:pt>
    <dgm:pt modelId="{5890F630-D4FE-384D-AB1D-FD27565779C6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B2BEA07D-A205-E646-8088-7D17D358B3C3}" type="parTrans" cxnId="{61FE3228-318D-4D42-BCFD-F5E50E332B77}">
      <dgm:prSet/>
      <dgm:spPr/>
      <dgm:t>
        <a:bodyPr/>
        <a:lstStyle/>
        <a:p>
          <a:endParaRPr lang="en-US"/>
        </a:p>
      </dgm:t>
    </dgm:pt>
    <dgm:pt modelId="{D784DADE-4613-3947-BB54-12ACA41C7B9C}" type="sibTrans" cxnId="{61FE3228-318D-4D42-BCFD-F5E50E332B77}">
      <dgm:prSet/>
      <dgm:spPr/>
      <dgm:t>
        <a:bodyPr/>
        <a:lstStyle/>
        <a:p>
          <a:endParaRPr lang="en-US"/>
        </a:p>
      </dgm:t>
    </dgm:pt>
    <dgm:pt modelId="{F7003809-2B8E-7345-9C7E-C23D971EDC2E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41C99548-56B6-1E48-B035-E1A517A67A75}" type="parTrans" cxnId="{C5A1A547-7558-0547-9A98-4EFB908244EF}">
      <dgm:prSet/>
      <dgm:spPr/>
      <dgm:t>
        <a:bodyPr/>
        <a:lstStyle/>
        <a:p>
          <a:endParaRPr lang="en-US"/>
        </a:p>
      </dgm:t>
    </dgm:pt>
    <dgm:pt modelId="{AC7C3445-D4E7-6B45-A705-18E7F8757693}" type="sibTrans" cxnId="{C5A1A547-7558-0547-9A98-4EFB908244EF}">
      <dgm:prSet/>
      <dgm:spPr/>
      <dgm:t>
        <a:bodyPr/>
        <a:lstStyle/>
        <a:p>
          <a:endParaRPr lang="en-US"/>
        </a:p>
      </dgm:t>
    </dgm:pt>
    <dgm:pt modelId="{EC7D15F2-F35F-A24B-83E8-3801502034B3}">
      <dgm:prSet phldrT="[Text]"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D3AD72D0-7D89-BE4C-BD3E-DDB9369B49AB}" type="parTrans" cxnId="{7A89CBB9-3C24-6A40-86B5-81A2E426418A}">
      <dgm:prSet/>
      <dgm:spPr/>
      <dgm:t>
        <a:bodyPr/>
        <a:lstStyle/>
        <a:p>
          <a:endParaRPr lang="en-US"/>
        </a:p>
      </dgm:t>
    </dgm:pt>
    <dgm:pt modelId="{AC1A160D-2E83-F449-A1E4-DBECFF90A4E5}" type="sibTrans" cxnId="{7A89CBB9-3C24-6A40-86B5-81A2E426418A}">
      <dgm:prSet/>
      <dgm:spPr/>
      <dgm:t>
        <a:bodyPr/>
        <a:lstStyle/>
        <a:p>
          <a:endParaRPr lang="en-US"/>
        </a:p>
      </dgm:t>
    </dgm:pt>
    <dgm:pt modelId="{970EC959-CBDF-F147-A86B-8DE3D4A96DAB}">
      <dgm:prSet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B741A1C3-F6BF-DD47-B2BF-BD7F18C69DB0}" type="parTrans" cxnId="{1CD2D3DD-2266-0C44-AEE1-4378639A07EA}">
      <dgm:prSet/>
      <dgm:spPr/>
      <dgm:t>
        <a:bodyPr/>
        <a:lstStyle/>
        <a:p>
          <a:endParaRPr lang="en-US"/>
        </a:p>
      </dgm:t>
    </dgm:pt>
    <dgm:pt modelId="{3762CCB8-82DA-3742-A5B0-0FC4FE8A6E5E}" type="sibTrans" cxnId="{1CD2D3DD-2266-0C44-AEE1-4378639A07EA}">
      <dgm:prSet/>
      <dgm:spPr/>
      <dgm:t>
        <a:bodyPr/>
        <a:lstStyle/>
        <a:p>
          <a:endParaRPr lang="en-US"/>
        </a:p>
      </dgm:t>
    </dgm:pt>
    <dgm:pt modelId="{CF29E8A8-1D11-C94E-B1A4-AACCB716AACF}">
      <dgm:prSet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8F93C645-2232-E548-8C70-8D8D5FE88DB0}" type="parTrans" cxnId="{F94255B8-57F0-8847-91B7-86ED90674DC4}">
      <dgm:prSet/>
      <dgm:spPr/>
      <dgm:t>
        <a:bodyPr/>
        <a:lstStyle/>
        <a:p>
          <a:endParaRPr lang="en-US"/>
        </a:p>
      </dgm:t>
    </dgm:pt>
    <dgm:pt modelId="{892BA4D2-223A-B741-A54E-5FFD7A6BB437}" type="sibTrans" cxnId="{F94255B8-57F0-8847-91B7-86ED90674DC4}">
      <dgm:prSet/>
      <dgm:spPr/>
      <dgm:t>
        <a:bodyPr/>
        <a:lstStyle/>
        <a:p>
          <a:endParaRPr lang="en-US"/>
        </a:p>
      </dgm:t>
    </dgm:pt>
    <dgm:pt modelId="{EF60E351-9BE1-7B44-9D54-AF8970201C4B}" type="pres">
      <dgm:prSet presAssocID="{81D8B8FE-F8AB-3348-9899-E38E71854695}" presName="Name0" presStyleCnt="0">
        <dgm:presLayoutVars>
          <dgm:dir/>
          <dgm:animLvl val="lvl"/>
          <dgm:resizeHandles val="exact"/>
        </dgm:presLayoutVars>
      </dgm:prSet>
      <dgm:spPr/>
    </dgm:pt>
    <dgm:pt modelId="{FEB98017-9349-C446-8639-125560235C76}" type="pres">
      <dgm:prSet presAssocID="{13FD0796-12FD-334B-861C-92EFCB997EEA}" presName="composite" presStyleCnt="0"/>
      <dgm:spPr/>
    </dgm:pt>
    <dgm:pt modelId="{5D13A026-D1F4-8D4C-9BB3-97867934E50F}" type="pres">
      <dgm:prSet presAssocID="{13FD0796-12FD-334B-861C-92EFCB997EEA}" presName="parTx" presStyleLbl="alignNode1" presStyleIdx="0" presStyleCnt="4" custScaleX="113635" custScaleY="104743" custLinFactNeighborX="-103" custLinFactNeighborY="-24933">
        <dgm:presLayoutVars>
          <dgm:chMax val="0"/>
          <dgm:chPref val="0"/>
          <dgm:bulletEnabled val="1"/>
        </dgm:presLayoutVars>
      </dgm:prSet>
      <dgm:spPr/>
    </dgm:pt>
    <dgm:pt modelId="{8026ACE9-4C5A-B747-90F7-AA2FF7CE56A8}" type="pres">
      <dgm:prSet presAssocID="{13FD0796-12FD-334B-861C-92EFCB997EEA}" presName="desTx" presStyleLbl="alignAccFollowNode1" presStyleIdx="0" presStyleCnt="4" custScaleX="114689" custLinFactNeighborX="-617" custLinFactNeighborY="4149">
        <dgm:presLayoutVars>
          <dgm:bulletEnabled val="1"/>
        </dgm:presLayoutVars>
      </dgm:prSet>
      <dgm:spPr/>
    </dgm:pt>
    <dgm:pt modelId="{F77FDD09-0E46-2D4D-BF60-8BF3D24D9575}" type="pres">
      <dgm:prSet presAssocID="{F48FA74D-D48A-D14E-B057-686034DE4A41}" presName="space" presStyleCnt="0"/>
      <dgm:spPr/>
    </dgm:pt>
    <dgm:pt modelId="{5C88EF8F-E471-2E45-AABD-0F8EBD33690E}" type="pres">
      <dgm:prSet presAssocID="{EC9F7727-5815-F246-8666-E53EA1115F49}" presName="composite" presStyleCnt="0"/>
      <dgm:spPr/>
    </dgm:pt>
    <dgm:pt modelId="{BFD3EA55-688C-C842-A689-8B7FF2E62EFC}" type="pres">
      <dgm:prSet presAssocID="{EC9F7727-5815-F246-8666-E53EA1115F49}" presName="parTx" presStyleLbl="alignNode1" presStyleIdx="1" presStyleCnt="4" custLinFactNeighborX="-962" custLinFactNeighborY="-20522">
        <dgm:presLayoutVars>
          <dgm:chMax val="0"/>
          <dgm:chPref val="0"/>
          <dgm:bulletEnabled val="1"/>
        </dgm:presLayoutVars>
      </dgm:prSet>
      <dgm:spPr/>
    </dgm:pt>
    <dgm:pt modelId="{9A4D7096-E7A3-9543-BD18-817FA925388F}" type="pres">
      <dgm:prSet presAssocID="{EC9F7727-5815-F246-8666-E53EA1115F49}" presName="desTx" presStyleLbl="alignAccFollowNode1" presStyleIdx="1" presStyleCnt="4">
        <dgm:presLayoutVars>
          <dgm:bulletEnabled val="1"/>
        </dgm:presLayoutVars>
      </dgm:prSet>
      <dgm:spPr/>
    </dgm:pt>
    <dgm:pt modelId="{6F18F13C-C11A-EC47-8CFA-A48F7552722A}" type="pres">
      <dgm:prSet presAssocID="{864E678D-3887-A24C-9CE4-1535AFD92079}" presName="space" presStyleCnt="0"/>
      <dgm:spPr/>
    </dgm:pt>
    <dgm:pt modelId="{B83DFDDF-D069-6C42-8604-635D463D002C}" type="pres">
      <dgm:prSet presAssocID="{61E5E085-7F74-7A4C-8FFB-A61484A1823C}" presName="composite" presStyleCnt="0"/>
      <dgm:spPr/>
    </dgm:pt>
    <dgm:pt modelId="{87B387ED-7890-E648-805D-4D5092857FD4}" type="pres">
      <dgm:prSet presAssocID="{61E5E085-7F74-7A4C-8FFB-A61484A1823C}" presName="parTx" presStyleLbl="alignNode1" presStyleIdx="2" presStyleCnt="4" custLinFactNeighborY="-15969">
        <dgm:presLayoutVars>
          <dgm:chMax val="0"/>
          <dgm:chPref val="0"/>
          <dgm:bulletEnabled val="1"/>
        </dgm:presLayoutVars>
      </dgm:prSet>
      <dgm:spPr/>
    </dgm:pt>
    <dgm:pt modelId="{B50384C5-D7C1-4743-854C-517A554EC1FD}" type="pres">
      <dgm:prSet presAssocID="{61E5E085-7F74-7A4C-8FFB-A61484A1823C}" presName="desTx" presStyleLbl="alignAccFollowNode1" presStyleIdx="2" presStyleCnt="4">
        <dgm:presLayoutVars>
          <dgm:bulletEnabled val="1"/>
        </dgm:presLayoutVars>
      </dgm:prSet>
      <dgm:spPr/>
    </dgm:pt>
    <dgm:pt modelId="{0620CE10-674B-AB47-9D18-0AEFBD12DDE9}" type="pres">
      <dgm:prSet presAssocID="{A6E41004-929C-4D4A-99E6-992F2CD5D708}" presName="space" presStyleCnt="0"/>
      <dgm:spPr/>
    </dgm:pt>
    <dgm:pt modelId="{4E93E8BE-064A-1A45-A6E9-6DC8BD955EA7}" type="pres">
      <dgm:prSet presAssocID="{5A359526-B49A-C742-835A-3B866563FB87}" presName="composite" presStyleCnt="0"/>
      <dgm:spPr/>
    </dgm:pt>
    <dgm:pt modelId="{9E610F29-D4F7-534B-8506-F23B3914C9B9}" type="pres">
      <dgm:prSet presAssocID="{5A359526-B49A-C742-835A-3B866563FB87}" presName="parTx" presStyleLbl="alignNode1" presStyleIdx="3" presStyleCnt="4" custLinFactNeighborY="-13688">
        <dgm:presLayoutVars>
          <dgm:chMax val="0"/>
          <dgm:chPref val="0"/>
          <dgm:bulletEnabled val="1"/>
        </dgm:presLayoutVars>
      </dgm:prSet>
      <dgm:spPr/>
    </dgm:pt>
    <dgm:pt modelId="{D90B76BE-C4ED-E749-B0CC-50EC15ABEA5F}" type="pres">
      <dgm:prSet presAssocID="{5A359526-B49A-C742-835A-3B866563FB8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FCD2605-C42B-064B-98F4-21D2CCA4528E}" srcId="{5A359526-B49A-C742-835A-3B866563FB87}" destId="{08DF4F94-0A28-D247-B8F7-7C74F01838C4}" srcOrd="5" destOrd="0" parTransId="{081E4D7F-587D-244A-91FF-71AA22B79C8E}" sibTransId="{33E43DAE-C95E-DA4D-8590-969D852C6DDA}"/>
    <dgm:cxn modelId="{E317E408-A529-CF46-A8A3-7B837651E326}" type="presOf" srcId="{C480CC2F-404F-B84F-980F-993725FAB5F2}" destId="{B50384C5-D7C1-4743-854C-517A554EC1FD}" srcOrd="0" destOrd="4" presId="urn:microsoft.com/office/officeart/2005/8/layout/hList1"/>
    <dgm:cxn modelId="{D5E23010-EEDA-8241-A0AD-A0B26A52080D}" type="presOf" srcId="{B94A8A3D-D37A-8249-9CFF-F7BFDC2B1F1E}" destId="{9A4D7096-E7A3-9543-BD18-817FA925388F}" srcOrd="0" destOrd="0" presId="urn:microsoft.com/office/officeart/2005/8/layout/hList1"/>
    <dgm:cxn modelId="{C4397D15-4AD3-864F-88EA-AFB1DA1B0DB4}" type="presOf" srcId="{3349A5FC-2945-1B4E-85A0-BDE0CF427D88}" destId="{B50384C5-D7C1-4743-854C-517A554EC1FD}" srcOrd="0" destOrd="2" presId="urn:microsoft.com/office/officeart/2005/8/layout/hList1"/>
    <dgm:cxn modelId="{9C0E4B17-9BDF-9D44-A0F0-2A9700E887D7}" srcId="{5A359526-B49A-C742-835A-3B866563FB87}" destId="{73059665-23FB-E445-9A64-85D87EB232A0}" srcOrd="7" destOrd="0" parTransId="{6AE6831B-731F-2B4E-80B6-8356C4F97965}" sibTransId="{558DE0D7-39A1-A44C-BCFB-21CB636C81A0}"/>
    <dgm:cxn modelId="{1705AC1A-E6FF-9047-8E4E-CE2C5D522580}" srcId="{81D8B8FE-F8AB-3348-9899-E38E71854695}" destId="{5A359526-B49A-C742-835A-3B866563FB87}" srcOrd="3" destOrd="0" parTransId="{0F69CF93-0A34-1447-81EE-B946E45B5C5C}" sibTransId="{4A9E38B5-87E2-6947-B7FC-770D515BE5C1}"/>
    <dgm:cxn modelId="{6AF6911C-6776-6241-8274-7A85BAD792BA}" type="presOf" srcId="{BAC1A4EE-04E1-B74E-8AAE-64C8B3D00247}" destId="{D90B76BE-C4ED-E749-B0CC-50EC15ABEA5F}" srcOrd="0" destOrd="6" presId="urn:microsoft.com/office/officeart/2005/8/layout/hList1"/>
    <dgm:cxn modelId="{1180261F-5414-944B-8A5C-BB4B6FD16719}" srcId="{5A359526-B49A-C742-835A-3B866563FB87}" destId="{7DB0AE46-2ECA-0944-84A8-16BC0D1B0C79}" srcOrd="2" destOrd="0" parTransId="{9AC4F027-DC02-BC48-AC83-D6CC0CB04B4A}" sibTransId="{84917060-E4AE-084B-8FD3-517CABAA9869}"/>
    <dgm:cxn modelId="{D6CC9320-BCC1-5448-B2ED-7BAAA7E2C182}" srcId="{61E5E085-7F74-7A4C-8FFB-A61484A1823C}" destId="{3349A5FC-2945-1B4E-85A0-BDE0CF427D88}" srcOrd="2" destOrd="0" parTransId="{31583755-1366-CC45-9655-053DE37E04EC}" sibTransId="{B35E62A9-5463-2445-AE7C-660AC22F2969}"/>
    <dgm:cxn modelId="{299B1B22-526F-6A43-822F-A2C95283F372}" type="presOf" srcId="{CF29E8A8-1D11-C94E-B1A4-AACCB716AACF}" destId="{B50384C5-D7C1-4743-854C-517A554EC1FD}" srcOrd="0" destOrd="5" presId="urn:microsoft.com/office/officeart/2005/8/layout/hList1"/>
    <dgm:cxn modelId="{D37DDA23-F8A6-004D-8E44-C13D8E54DE98}" srcId="{81D8B8FE-F8AB-3348-9899-E38E71854695}" destId="{61E5E085-7F74-7A4C-8FFB-A61484A1823C}" srcOrd="2" destOrd="0" parTransId="{922680B5-56F4-C246-80BC-CCF77C9CAADA}" sibTransId="{A6E41004-929C-4D4A-99E6-992F2CD5D708}"/>
    <dgm:cxn modelId="{61FE3228-318D-4D42-BCFD-F5E50E332B77}" srcId="{5A359526-B49A-C742-835A-3B866563FB87}" destId="{5890F630-D4FE-384D-AB1D-FD27565779C6}" srcOrd="0" destOrd="0" parTransId="{B2BEA07D-A205-E646-8088-7D17D358B3C3}" sibTransId="{D784DADE-4613-3947-BB54-12ACA41C7B9C}"/>
    <dgm:cxn modelId="{A1945C31-EF53-3241-9E0C-7D7E395253B0}" srcId="{EC9F7727-5815-F246-8666-E53EA1115F49}" destId="{25F2D978-E788-C742-AE5F-A36F21F8627E}" srcOrd="2" destOrd="0" parTransId="{A7D5BD6B-19B7-C04C-94E0-F715A862F4A9}" sibTransId="{E70551D1-2CB0-3649-A12F-06076B3CC8E2}"/>
    <dgm:cxn modelId="{E60C3A33-B119-634C-AF10-D3298540694E}" type="presOf" srcId="{55690233-E45B-5E4B-92F9-FB91BAF09A14}" destId="{9A4D7096-E7A3-9543-BD18-817FA925388F}" srcOrd="0" destOrd="4" presId="urn:microsoft.com/office/officeart/2005/8/layout/hList1"/>
    <dgm:cxn modelId="{A741973A-88A3-214A-808A-5D9E1F889E9D}" type="presOf" srcId="{25F2D978-E788-C742-AE5F-A36F21F8627E}" destId="{9A4D7096-E7A3-9543-BD18-817FA925388F}" srcOrd="0" destOrd="2" presId="urn:microsoft.com/office/officeart/2005/8/layout/hList1"/>
    <dgm:cxn modelId="{C5A1A547-7558-0547-9A98-4EFB908244EF}" srcId="{EC9F7727-5815-F246-8666-E53EA1115F49}" destId="{F7003809-2B8E-7345-9C7E-C23D971EDC2E}" srcOrd="3" destOrd="0" parTransId="{41C99548-56B6-1E48-B035-E1A517A67A75}" sibTransId="{AC7C3445-D4E7-6B45-A705-18E7F8757693}"/>
    <dgm:cxn modelId="{38145649-82D6-644C-896D-98489A814444}" type="presOf" srcId="{06295F8A-9165-5B4B-A6AE-5745DAFA75AE}" destId="{9A4D7096-E7A3-9543-BD18-817FA925388F}" srcOrd="0" destOrd="6" presId="urn:microsoft.com/office/officeart/2005/8/layout/hList1"/>
    <dgm:cxn modelId="{0317B049-B6C4-374F-945C-B2E6F88B6FE7}" type="presOf" srcId="{94C6F69F-9A6F-654B-9A5F-56B5D9601FFB}" destId="{B50384C5-D7C1-4743-854C-517A554EC1FD}" srcOrd="0" destOrd="0" presId="urn:microsoft.com/office/officeart/2005/8/layout/hList1"/>
    <dgm:cxn modelId="{4A08A14B-FFF1-9B48-879B-11B2372F0DBA}" srcId="{81D8B8FE-F8AB-3348-9899-E38E71854695}" destId="{13FD0796-12FD-334B-861C-92EFCB997EEA}" srcOrd="0" destOrd="0" parTransId="{767B43BA-D157-5945-858C-21EA5E856A97}" sibTransId="{F48FA74D-D48A-D14E-B057-686034DE4A41}"/>
    <dgm:cxn modelId="{9B43FF4D-CBCF-D140-9BE0-F6CCA9F82EEC}" srcId="{5A359526-B49A-C742-835A-3B866563FB87}" destId="{E00323F1-9A47-864B-A4CA-841AAF9F9ABF}" srcOrd="3" destOrd="0" parTransId="{575F83AF-1E74-0B47-A70B-6D620BBA2D10}" sibTransId="{A90AA64C-AD53-3048-9444-27E61EB3CDFD}"/>
    <dgm:cxn modelId="{FAC66A4F-3FC7-5B4C-8071-1EB279E361E5}" srcId="{61E5E085-7F74-7A4C-8FFB-A61484A1823C}" destId="{DA50364B-B398-194C-B6E1-E4A65A0E2488}" srcOrd="1" destOrd="0" parTransId="{C21AF213-87F4-9747-A425-1D83671B4037}" sibTransId="{E97AA699-18B4-5F4F-95FC-4C99A15B026E}"/>
    <dgm:cxn modelId="{F5880750-5B8A-0942-9813-7EDB4CF6B23F}" srcId="{5A359526-B49A-C742-835A-3B866563FB87}" destId="{20C29011-59A5-7E4F-B80D-0FFDDAA951D6}" srcOrd="4" destOrd="0" parTransId="{AB59375D-0C5A-8C4C-B3D5-20D8D2F6110F}" sibTransId="{6E4DAC91-0F78-5A4A-B4FF-5F75DFB8C4F3}"/>
    <dgm:cxn modelId="{B4DD3E55-1DF2-6842-AC38-48CC3E9F968B}" type="presOf" srcId="{15514021-5C63-5547-BD3A-D44A8345D02B}" destId="{8026ACE9-4C5A-B747-90F7-AA2FF7CE56A8}" srcOrd="0" destOrd="5" presId="urn:microsoft.com/office/officeart/2005/8/layout/hList1"/>
    <dgm:cxn modelId="{0B442F58-DFEF-404C-9D82-C8EAB8761E9C}" type="presOf" srcId="{08DF4F94-0A28-D247-B8F7-7C74F01838C4}" destId="{D90B76BE-C4ED-E749-B0CC-50EC15ABEA5F}" srcOrd="0" destOrd="5" presId="urn:microsoft.com/office/officeart/2005/8/layout/hList1"/>
    <dgm:cxn modelId="{28BABB5E-AE7D-C542-889B-4D8CAB7B54D9}" srcId="{13FD0796-12FD-334B-861C-92EFCB997EEA}" destId="{7974E6D2-6714-6341-B16C-CB62C4B95D71}" srcOrd="0" destOrd="0" parTransId="{AF93E7CF-0763-934D-8FC9-CBC1E3881A6A}" sibTransId="{49101A3D-0DE3-9E4B-B852-8DB7B7B2EE8A}"/>
    <dgm:cxn modelId="{62BD7765-7059-2D41-BDDE-37627D1924C9}" srcId="{61E5E085-7F74-7A4C-8FFB-A61484A1823C}" destId="{94C6F69F-9A6F-654B-9A5F-56B5D9601FFB}" srcOrd="0" destOrd="0" parTransId="{9F21D50B-DF5A-E645-8D2B-AE0BED6CF881}" sibTransId="{5B86C6C7-6E90-BA48-B4A9-F4030CA6ED3F}"/>
    <dgm:cxn modelId="{538CFC67-DA26-3548-8882-A68130583D36}" type="presOf" srcId="{13FD0796-12FD-334B-861C-92EFCB997EEA}" destId="{5D13A026-D1F4-8D4C-9BB3-97867934E50F}" srcOrd="0" destOrd="0" presId="urn:microsoft.com/office/officeart/2005/8/layout/hList1"/>
    <dgm:cxn modelId="{EA653B69-9B7D-894E-B059-808AE6945F8B}" type="presOf" srcId="{EC7D15F2-F35F-A24B-83E8-3801502034B3}" destId="{9A4D7096-E7A3-9543-BD18-817FA925388F}" srcOrd="0" destOrd="5" presId="urn:microsoft.com/office/officeart/2005/8/layout/hList1"/>
    <dgm:cxn modelId="{8BA1EB6B-7E70-5549-9710-EDB261A5B4C9}" srcId="{5A359526-B49A-C742-835A-3B866563FB87}" destId="{BAC1A4EE-04E1-B74E-8AAE-64C8B3D00247}" srcOrd="6" destOrd="0" parTransId="{F084A35A-5470-D04E-97C1-CF3C4383EA9B}" sibTransId="{834EE9AB-537C-464A-8FC5-A57A060B7FD4}"/>
    <dgm:cxn modelId="{BBBA9170-91A7-1047-86B4-E829D21A52AB}" srcId="{5A359526-B49A-C742-835A-3B866563FB87}" destId="{F68056BF-FE08-F944-B267-E5EC15FBCDF6}" srcOrd="1" destOrd="0" parTransId="{A7ED31B4-9FA3-5A44-87AB-3CF03086E81D}" sibTransId="{A176077E-B334-9E4F-AD4A-771B6ED49CF9}"/>
    <dgm:cxn modelId="{6AAAA577-61D1-D944-BA5A-DEEDB2936FD8}" type="presOf" srcId="{5890F630-D4FE-384D-AB1D-FD27565779C6}" destId="{D90B76BE-C4ED-E749-B0CC-50EC15ABEA5F}" srcOrd="0" destOrd="0" presId="urn:microsoft.com/office/officeart/2005/8/layout/hList1"/>
    <dgm:cxn modelId="{79AC5F7B-AC39-0847-8DA4-796845F15349}" srcId="{EC9F7727-5815-F246-8666-E53EA1115F49}" destId="{B94A8A3D-D37A-8249-9CFF-F7BFDC2B1F1E}" srcOrd="0" destOrd="0" parTransId="{2EC0C3EF-2DA8-9246-A5FC-525AEE376005}" sibTransId="{C7949918-6909-074B-A28F-BAA2F542E07B}"/>
    <dgm:cxn modelId="{DCAA1F81-2BF0-9640-8E8C-4C624EEA2964}" type="presOf" srcId="{AB403E75-EC49-CB43-BD8D-CF7FBEB8F728}" destId="{8026ACE9-4C5A-B747-90F7-AA2FF7CE56A8}" srcOrd="0" destOrd="3" presId="urn:microsoft.com/office/officeart/2005/8/layout/hList1"/>
    <dgm:cxn modelId="{AF6ACA83-1BAB-E24E-A98D-7E0E991A5237}" type="presOf" srcId="{F68056BF-FE08-F944-B267-E5EC15FBCDF6}" destId="{D90B76BE-C4ED-E749-B0CC-50EC15ABEA5F}" srcOrd="0" destOrd="1" presId="urn:microsoft.com/office/officeart/2005/8/layout/hList1"/>
    <dgm:cxn modelId="{D4C1CC84-DDD3-5B43-BE1F-907F9146FAE9}" type="presOf" srcId="{0D95F703-1DEE-7645-9F65-3B564675243F}" destId="{9A4D7096-E7A3-9543-BD18-817FA925388F}" srcOrd="0" destOrd="1" presId="urn:microsoft.com/office/officeart/2005/8/layout/hList1"/>
    <dgm:cxn modelId="{83EE878B-795F-B641-9273-6AF7F407A1F8}" type="presOf" srcId="{7DB0AE46-2ECA-0944-84A8-16BC0D1B0C79}" destId="{D90B76BE-C4ED-E749-B0CC-50EC15ABEA5F}" srcOrd="0" destOrd="2" presId="urn:microsoft.com/office/officeart/2005/8/layout/hList1"/>
    <dgm:cxn modelId="{0DD72495-24DC-BF48-928C-A8D16D2EE857}" srcId="{61E5E085-7F74-7A4C-8FFB-A61484A1823C}" destId="{198E593F-1A7A-4147-B8FB-12E7B7C48E18}" srcOrd="6" destOrd="0" parTransId="{E5F6F81B-4162-BA41-A309-D5C578472516}" sibTransId="{F361E0D2-CF4E-7542-9F6E-A322C369017B}"/>
    <dgm:cxn modelId="{772BA3A0-8DD2-DD43-B107-C236747259FF}" type="presOf" srcId="{80E918FB-F8C5-3344-B750-EB80AF34ECAD}" destId="{8026ACE9-4C5A-B747-90F7-AA2FF7CE56A8}" srcOrd="0" destOrd="2" presId="urn:microsoft.com/office/officeart/2005/8/layout/hList1"/>
    <dgm:cxn modelId="{E26BE5A9-5208-EF4A-BB8B-B6125B3544D0}" srcId="{EC9F7727-5815-F246-8666-E53EA1115F49}" destId="{06295F8A-9165-5B4B-A6AE-5745DAFA75AE}" srcOrd="6" destOrd="0" parTransId="{68640553-A6D6-4F46-B0E3-19F9234502F0}" sibTransId="{7BADC227-DB40-714B-A27B-441690278835}"/>
    <dgm:cxn modelId="{1AD288AD-9512-E544-B07F-D48AE924B34A}" type="presOf" srcId="{DA50364B-B398-194C-B6E1-E4A65A0E2488}" destId="{B50384C5-D7C1-4743-854C-517A554EC1FD}" srcOrd="0" destOrd="1" presId="urn:microsoft.com/office/officeart/2005/8/layout/hList1"/>
    <dgm:cxn modelId="{C17F22B3-9258-2F48-BE93-564B5B7965A9}" type="presOf" srcId="{7974E6D2-6714-6341-B16C-CB62C4B95D71}" destId="{8026ACE9-4C5A-B747-90F7-AA2FF7CE56A8}" srcOrd="0" destOrd="0" presId="urn:microsoft.com/office/officeart/2005/8/layout/hList1"/>
    <dgm:cxn modelId="{F94255B8-57F0-8847-91B7-86ED90674DC4}" srcId="{61E5E085-7F74-7A4C-8FFB-A61484A1823C}" destId="{CF29E8A8-1D11-C94E-B1A4-AACCB716AACF}" srcOrd="5" destOrd="0" parTransId="{8F93C645-2232-E548-8C70-8D8D5FE88DB0}" sibTransId="{892BA4D2-223A-B741-A54E-5FFD7A6BB437}"/>
    <dgm:cxn modelId="{7A89CBB9-3C24-6A40-86B5-81A2E426418A}" srcId="{EC9F7727-5815-F246-8666-E53EA1115F49}" destId="{EC7D15F2-F35F-A24B-83E8-3801502034B3}" srcOrd="5" destOrd="0" parTransId="{D3AD72D0-7D89-BE4C-BD3E-DDB9369B49AB}" sibTransId="{AC1A160D-2E83-F449-A1E4-DBECFF90A4E5}"/>
    <dgm:cxn modelId="{8A0140C6-FA96-F145-BC18-DC6A1421B8AC}" type="presOf" srcId="{81D8B8FE-F8AB-3348-9899-E38E71854695}" destId="{EF60E351-9BE1-7B44-9D54-AF8970201C4B}" srcOrd="0" destOrd="0" presId="urn:microsoft.com/office/officeart/2005/8/layout/hList1"/>
    <dgm:cxn modelId="{708456C8-3ED4-0745-9806-95640A400582}" type="presOf" srcId="{61E5E085-7F74-7A4C-8FFB-A61484A1823C}" destId="{87B387ED-7890-E648-805D-4D5092857FD4}" srcOrd="0" destOrd="0" presId="urn:microsoft.com/office/officeart/2005/8/layout/hList1"/>
    <dgm:cxn modelId="{18DD60C8-0C52-8B43-8B54-D517B3EC98C6}" type="presOf" srcId="{5A359526-B49A-C742-835A-3B866563FB87}" destId="{9E610F29-D4F7-534B-8506-F23B3914C9B9}" srcOrd="0" destOrd="0" presId="urn:microsoft.com/office/officeart/2005/8/layout/hList1"/>
    <dgm:cxn modelId="{D25478C8-C177-BA4D-9D20-4D419AAFFBC2}" type="presOf" srcId="{E8ABDE4F-6724-B042-9F8F-6757D0F3D8C0}" destId="{8026ACE9-4C5A-B747-90F7-AA2FF7CE56A8}" srcOrd="0" destOrd="4" presId="urn:microsoft.com/office/officeart/2005/8/layout/hList1"/>
    <dgm:cxn modelId="{94DF4FD3-807D-BA4F-A28B-1AC8723942EE}" srcId="{13FD0796-12FD-334B-861C-92EFCB997EEA}" destId="{15514021-5C63-5547-BD3A-D44A8345D02B}" srcOrd="5" destOrd="0" parTransId="{C752640A-D896-7F41-9C6A-CB2CF210F3FA}" sibTransId="{6059BC84-326F-DA4A-8133-633519717B31}"/>
    <dgm:cxn modelId="{B7570AD4-E4BE-444A-A1E9-EB8DFB931485}" srcId="{13FD0796-12FD-334B-861C-92EFCB997EEA}" destId="{E8ABDE4F-6724-B042-9F8F-6757D0F3D8C0}" srcOrd="4" destOrd="0" parTransId="{6B49D11D-EBEC-0E4B-AED5-4D6A0675CEA0}" sibTransId="{036C9EB7-5C53-0343-AA06-C2A8F62FF8D0}"/>
    <dgm:cxn modelId="{4489FBD4-3801-3846-9EF3-012B2456145E}" srcId="{13FD0796-12FD-334B-861C-92EFCB997EEA}" destId="{AB403E75-EC49-CB43-BD8D-CF7FBEB8F728}" srcOrd="3" destOrd="0" parTransId="{0961E60E-162C-CA4F-A89E-AD47D9395A9C}" sibTransId="{C7AD1919-FD10-364D-A280-A6170513BBD6}"/>
    <dgm:cxn modelId="{C1D14AD5-EEB4-A743-9993-1D43A093C90D}" srcId="{13FD0796-12FD-334B-861C-92EFCB997EEA}" destId="{80E918FB-F8C5-3344-B750-EB80AF34ECAD}" srcOrd="2" destOrd="0" parTransId="{A0F7C2CD-4F81-D04F-AD72-04E7A8A371C6}" sibTransId="{0D0A9AF6-C104-D74A-BCFD-DB9F72CAB472}"/>
    <dgm:cxn modelId="{5193F6D5-8762-BD4B-BBDB-9A8667EB7B2F}" type="presOf" srcId="{8EBF0C26-F313-864B-A568-1E07D139C9E3}" destId="{8026ACE9-4C5A-B747-90F7-AA2FF7CE56A8}" srcOrd="0" destOrd="1" presId="urn:microsoft.com/office/officeart/2005/8/layout/hList1"/>
    <dgm:cxn modelId="{C49F94D6-EF62-D547-95CE-49E471F20D4F}" srcId="{EC9F7727-5815-F246-8666-E53EA1115F49}" destId="{0D95F703-1DEE-7645-9F65-3B564675243F}" srcOrd="1" destOrd="0" parTransId="{FE998415-34E0-DD44-A03B-9612E02F9FCB}" sibTransId="{0D56C955-B583-BE48-8546-8265D0493CD3}"/>
    <dgm:cxn modelId="{1CD2D3DD-2266-0C44-AEE1-4378639A07EA}" srcId="{61E5E085-7F74-7A4C-8FFB-A61484A1823C}" destId="{970EC959-CBDF-F147-A86B-8DE3D4A96DAB}" srcOrd="3" destOrd="0" parTransId="{B741A1C3-F6BF-DD47-B2BF-BD7F18C69DB0}" sibTransId="{3762CCB8-82DA-3742-A5B0-0FC4FE8A6E5E}"/>
    <dgm:cxn modelId="{AC82EADE-3A72-8D4E-B602-AF0EA6608F18}" type="presOf" srcId="{73059665-23FB-E445-9A64-85D87EB232A0}" destId="{D90B76BE-C4ED-E749-B0CC-50EC15ABEA5F}" srcOrd="0" destOrd="7" presId="urn:microsoft.com/office/officeart/2005/8/layout/hList1"/>
    <dgm:cxn modelId="{01419BE0-160B-3F45-9631-E1FE767BF37C}" type="presOf" srcId="{E00323F1-9A47-864B-A4CA-841AAF9F9ABF}" destId="{D90B76BE-C4ED-E749-B0CC-50EC15ABEA5F}" srcOrd="0" destOrd="3" presId="urn:microsoft.com/office/officeart/2005/8/layout/hList1"/>
    <dgm:cxn modelId="{2A96A7E0-55F9-0548-97EE-C36222430CA7}" type="presOf" srcId="{EC9F7727-5815-F246-8666-E53EA1115F49}" destId="{BFD3EA55-688C-C842-A689-8B7FF2E62EFC}" srcOrd="0" destOrd="0" presId="urn:microsoft.com/office/officeart/2005/8/layout/hList1"/>
    <dgm:cxn modelId="{DF3993E2-AD15-0743-8894-1F7A786B7A1E}" srcId="{61E5E085-7F74-7A4C-8FFB-A61484A1823C}" destId="{C480CC2F-404F-B84F-980F-993725FAB5F2}" srcOrd="4" destOrd="0" parTransId="{D182406A-50E1-E84B-8872-C4C476291449}" sibTransId="{E135BF3C-B07A-0E42-8D37-6B209117DF79}"/>
    <dgm:cxn modelId="{1D6A06E3-0F38-5644-A9D2-FB3DAB44BCB2}" srcId="{13FD0796-12FD-334B-861C-92EFCB997EEA}" destId="{8EBF0C26-F313-864B-A568-1E07D139C9E3}" srcOrd="1" destOrd="0" parTransId="{1387A22E-AD7C-D645-962C-64AD6CA7DD33}" sibTransId="{AC259A70-4826-5044-B5A1-1662029F8CD8}"/>
    <dgm:cxn modelId="{DD6A7FE5-AC11-4846-A048-41F76C8DCA54}" srcId="{81D8B8FE-F8AB-3348-9899-E38E71854695}" destId="{EC9F7727-5815-F246-8666-E53EA1115F49}" srcOrd="1" destOrd="0" parTransId="{0C1B8F15-FD88-4640-A446-65F803D08DB3}" sibTransId="{864E678D-3887-A24C-9CE4-1535AFD92079}"/>
    <dgm:cxn modelId="{F1125EEA-112C-A64B-BA5C-38FDACAD62B0}" type="presOf" srcId="{198E593F-1A7A-4147-B8FB-12E7B7C48E18}" destId="{B50384C5-D7C1-4743-854C-517A554EC1FD}" srcOrd="0" destOrd="6" presId="urn:microsoft.com/office/officeart/2005/8/layout/hList1"/>
    <dgm:cxn modelId="{C9EA82EB-864E-164B-B740-DB6181ABE100}" type="presOf" srcId="{970EC959-CBDF-F147-A86B-8DE3D4A96DAB}" destId="{B50384C5-D7C1-4743-854C-517A554EC1FD}" srcOrd="0" destOrd="3" presId="urn:microsoft.com/office/officeart/2005/8/layout/hList1"/>
    <dgm:cxn modelId="{BABCB0F4-2480-A045-A14B-0E684E7878F6}" type="presOf" srcId="{F7003809-2B8E-7345-9C7E-C23D971EDC2E}" destId="{9A4D7096-E7A3-9543-BD18-817FA925388F}" srcOrd="0" destOrd="3" presId="urn:microsoft.com/office/officeart/2005/8/layout/hList1"/>
    <dgm:cxn modelId="{EA043EF5-CC90-CD4F-9FA8-DA2C7D6E6A2A}" type="presOf" srcId="{20C29011-59A5-7E4F-B80D-0FFDDAA951D6}" destId="{D90B76BE-C4ED-E749-B0CC-50EC15ABEA5F}" srcOrd="0" destOrd="4" presId="urn:microsoft.com/office/officeart/2005/8/layout/hList1"/>
    <dgm:cxn modelId="{FD9CF4F8-30AA-5F4D-AF58-408864A3085D}" srcId="{EC9F7727-5815-F246-8666-E53EA1115F49}" destId="{55690233-E45B-5E4B-92F9-FB91BAF09A14}" srcOrd="4" destOrd="0" parTransId="{9DC89618-BEAB-5A4B-AF69-1EA94DF02234}" sibTransId="{D6298CB3-F9CC-F64E-B797-C5BEFE54096E}"/>
    <dgm:cxn modelId="{53B77E2A-04F2-FF40-B34B-39E3DC2BAF84}" type="presParOf" srcId="{EF60E351-9BE1-7B44-9D54-AF8970201C4B}" destId="{FEB98017-9349-C446-8639-125560235C76}" srcOrd="0" destOrd="0" presId="urn:microsoft.com/office/officeart/2005/8/layout/hList1"/>
    <dgm:cxn modelId="{33093629-DC6B-164B-BBE3-EFAFDA0AA9DE}" type="presParOf" srcId="{FEB98017-9349-C446-8639-125560235C76}" destId="{5D13A026-D1F4-8D4C-9BB3-97867934E50F}" srcOrd="0" destOrd="0" presId="urn:microsoft.com/office/officeart/2005/8/layout/hList1"/>
    <dgm:cxn modelId="{2374D3F3-D515-A547-9AF8-2F7FA838AE65}" type="presParOf" srcId="{FEB98017-9349-C446-8639-125560235C76}" destId="{8026ACE9-4C5A-B747-90F7-AA2FF7CE56A8}" srcOrd="1" destOrd="0" presId="urn:microsoft.com/office/officeart/2005/8/layout/hList1"/>
    <dgm:cxn modelId="{FF4DC9B3-1018-8941-A943-8A06F7231D56}" type="presParOf" srcId="{EF60E351-9BE1-7B44-9D54-AF8970201C4B}" destId="{F77FDD09-0E46-2D4D-BF60-8BF3D24D9575}" srcOrd="1" destOrd="0" presId="urn:microsoft.com/office/officeart/2005/8/layout/hList1"/>
    <dgm:cxn modelId="{A2E38956-8211-4848-80DA-2ABDD098F8AC}" type="presParOf" srcId="{EF60E351-9BE1-7B44-9D54-AF8970201C4B}" destId="{5C88EF8F-E471-2E45-AABD-0F8EBD33690E}" srcOrd="2" destOrd="0" presId="urn:microsoft.com/office/officeart/2005/8/layout/hList1"/>
    <dgm:cxn modelId="{E18AA2E7-BE52-2040-8D93-CEDFBB76B587}" type="presParOf" srcId="{5C88EF8F-E471-2E45-AABD-0F8EBD33690E}" destId="{BFD3EA55-688C-C842-A689-8B7FF2E62EFC}" srcOrd="0" destOrd="0" presId="urn:microsoft.com/office/officeart/2005/8/layout/hList1"/>
    <dgm:cxn modelId="{47E446BD-6902-2D46-9D41-99B061BF3197}" type="presParOf" srcId="{5C88EF8F-E471-2E45-AABD-0F8EBD33690E}" destId="{9A4D7096-E7A3-9543-BD18-817FA925388F}" srcOrd="1" destOrd="0" presId="urn:microsoft.com/office/officeart/2005/8/layout/hList1"/>
    <dgm:cxn modelId="{A5C1E2B4-E138-FB47-BE02-A4D448BB4CD5}" type="presParOf" srcId="{EF60E351-9BE1-7B44-9D54-AF8970201C4B}" destId="{6F18F13C-C11A-EC47-8CFA-A48F7552722A}" srcOrd="3" destOrd="0" presId="urn:microsoft.com/office/officeart/2005/8/layout/hList1"/>
    <dgm:cxn modelId="{CCDA186B-BE8B-2B44-B364-60678D14F54C}" type="presParOf" srcId="{EF60E351-9BE1-7B44-9D54-AF8970201C4B}" destId="{B83DFDDF-D069-6C42-8604-635D463D002C}" srcOrd="4" destOrd="0" presId="urn:microsoft.com/office/officeart/2005/8/layout/hList1"/>
    <dgm:cxn modelId="{FF9EBDB2-5727-4440-9225-9D1816E32840}" type="presParOf" srcId="{B83DFDDF-D069-6C42-8604-635D463D002C}" destId="{87B387ED-7890-E648-805D-4D5092857FD4}" srcOrd="0" destOrd="0" presId="urn:microsoft.com/office/officeart/2005/8/layout/hList1"/>
    <dgm:cxn modelId="{53D4B378-7A1C-0444-B8D3-A122A2621A7A}" type="presParOf" srcId="{B83DFDDF-D069-6C42-8604-635D463D002C}" destId="{B50384C5-D7C1-4743-854C-517A554EC1FD}" srcOrd="1" destOrd="0" presId="urn:microsoft.com/office/officeart/2005/8/layout/hList1"/>
    <dgm:cxn modelId="{75D81ADD-4A0C-834E-B023-E3023CEB6251}" type="presParOf" srcId="{EF60E351-9BE1-7B44-9D54-AF8970201C4B}" destId="{0620CE10-674B-AB47-9D18-0AEFBD12DDE9}" srcOrd="5" destOrd="0" presId="urn:microsoft.com/office/officeart/2005/8/layout/hList1"/>
    <dgm:cxn modelId="{E636BE90-5D6E-A64B-ADD8-4D4912838B70}" type="presParOf" srcId="{EF60E351-9BE1-7B44-9D54-AF8970201C4B}" destId="{4E93E8BE-064A-1A45-A6E9-6DC8BD955EA7}" srcOrd="6" destOrd="0" presId="urn:microsoft.com/office/officeart/2005/8/layout/hList1"/>
    <dgm:cxn modelId="{967A87A1-6B04-1249-ACE8-18718C6F2DC0}" type="presParOf" srcId="{4E93E8BE-064A-1A45-A6E9-6DC8BD955EA7}" destId="{9E610F29-D4F7-534B-8506-F23B3914C9B9}" srcOrd="0" destOrd="0" presId="urn:microsoft.com/office/officeart/2005/8/layout/hList1"/>
    <dgm:cxn modelId="{4AF5312C-4FFB-3B4F-A594-8CB69412C802}" type="presParOf" srcId="{4E93E8BE-064A-1A45-A6E9-6DC8BD955EA7}" destId="{D90B76BE-C4ED-E749-B0CC-50EC15ABEA5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3A026-D1F4-8D4C-9BB3-97867934E50F}">
      <dsp:nvSpPr>
        <dsp:cNvPr id="0" name=""/>
        <dsp:cNvSpPr/>
      </dsp:nvSpPr>
      <dsp:spPr>
        <a:xfrm>
          <a:off x="22683" y="32084"/>
          <a:ext cx="2948009" cy="771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/>
            <a:t>Data Sources (2018–2023)</a:t>
          </a:r>
          <a:endParaRPr lang="en-US" sz="1900" kern="1200" dirty="0"/>
        </a:p>
      </dsp:txBody>
      <dsp:txXfrm>
        <a:off x="22683" y="32084"/>
        <a:ext cx="2948009" cy="771491"/>
      </dsp:txXfrm>
    </dsp:sp>
    <dsp:sp modelId="{8026ACE9-4C5A-B747-90F7-AA2FF7CE56A8}">
      <dsp:nvSpPr>
        <dsp:cNvPr id="0" name=""/>
        <dsp:cNvSpPr/>
      </dsp:nvSpPr>
      <dsp:spPr>
        <a:xfrm>
          <a:off x="0" y="1054847"/>
          <a:ext cx="297535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u="none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u="none" kern="1200" dirty="0"/>
            <a:t> • TÜBİSAD (2018): Pre-COVID baseline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u="none" kern="1200" dirty="0"/>
            <a:t>• Ministry of Trade (2019–2023): E-commerce volume &amp; transactions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u="none" kern="1200" dirty="0"/>
            <a:t>• TÜİK: Total retail market (Retail Trade Index)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u="none" kern="1200" dirty="0"/>
            <a:t>• BKM: Online vs in-store card payments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u="none" kern="1200" dirty="0"/>
            <a:t>• All values converted to</a:t>
          </a:r>
          <a:r>
            <a:rPr lang="en-US" sz="1600" b="0" i="0" u="none" kern="1200" dirty="0">
              <a:solidFill>
                <a:srgbClr val="FF0000"/>
              </a:solidFill>
            </a:rPr>
            <a:t> </a:t>
          </a:r>
          <a:r>
            <a:rPr lang="en-US" sz="1600" b="0" i="0" u="none" kern="1200" dirty="0">
              <a:solidFill>
                <a:schemeClr val="tx1"/>
              </a:solidFill>
            </a:rPr>
            <a:t>billion </a:t>
          </a:r>
          <a:r>
            <a:rPr lang="en-TR" sz="1600" b="0" i="0" u="none" kern="1200" dirty="0">
              <a:solidFill>
                <a:schemeClr val="tx1"/>
              </a:solidFill>
            </a:rPr>
            <a:t>₺</a:t>
          </a:r>
          <a:endParaRPr lang="en-US" sz="1600" b="0" kern="1200" dirty="0">
            <a:solidFill>
              <a:schemeClr val="tx1"/>
            </a:solidFill>
          </a:endParaRPr>
        </a:p>
      </dsp:txBody>
      <dsp:txXfrm>
        <a:off x="0" y="1054847"/>
        <a:ext cx="2975353" cy="2854800"/>
      </dsp:txXfrm>
    </dsp:sp>
    <dsp:sp modelId="{BFD3EA55-688C-C842-A689-8B7FF2E62EFC}">
      <dsp:nvSpPr>
        <dsp:cNvPr id="0" name=""/>
        <dsp:cNvSpPr/>
      </dsp:nvSpPr>
      <dsp:spPr>
        <a:xfrm>
          <a:off x="3325279" y="80152"/>
          <a:ext cx="2594279" cy="703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/>
            <a:t>Constructed Indicators</a:t>
          </a:r>
          <a:endParaRPr lang="en-US" sz="1900" kern="1200" dirty="0"/>
        </a:p>
      </dsp:txBody>
      <dsp:txXfrm>
        <a:off x="3325279" y="80152"/>
        <a:ext cx="2594279" cy="703203"/>
      </dsp:txXfrm>
    </dsp:sp>
    <dsp:sp modelId="{9A4D7096-E7A3-9543-BD18-817FA925388F}">
      <dsp:nvSpPr>
        <dsp:cNvPr id="0" name=""/>
        <dsp:cNvSpPr/>
      </dsp:nvSpPr>
      <dsp:spPr>
        <a:xfrm>
          <a:off x="3350236" y="927667"/>
          <a:ext cx="259427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 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• E-commerce share in total retail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• Internet card payment share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• E-commerce growth rate</a:t>
          </a:r>
          <a:endParaRPr lang="en-US" sz="1600" kern="1200" dirty="0"/>
        </a:p>
      </dsp:txBody>
      <dsp:txXfrm>
        <a:off x="3350236" y="927667"/>
        <a:ext cx="2594279" cy="2854800"/>
      </dsp:txXfrm>
    </dsp:sp>
    <dsp:sp modelId="{87B387ED-7890-E648-805D-4D5092857FD4}">
      <dsp:nvSpPr>
        <dsp:cNvPr id="0" name=""/>
        <dsp:cNvSpPr/>
      </dsp:nvSpPr>
      <dsp:spPr>
        <a:xfrm>
          <a:off x="6307715" y="112169"/>
          <a:ext cx="2594279" cy="703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/>
            <a:t>Forecasting (2024–2025)</a:t>
          </a:r>
          <a:endParaRPr lang="en-US" sz="1900" kern="1200" dirty="0"/>
        </a:p>
      </dsp:txBody>
      <dsp:txXfrm>
        <a:off x="6307715" y="112169"/>
        <a:ext cx="2594279" cy="703203"/>
      </dsp:txXfrm>
    </dsp:sp>
    <dsp:sp modelId="{B50384C5-D7C1-4743-854C-517A554EC1FD}">
      <dsp:nvSpPr>
        <dsp:cNvPr id="0" name=""/>
        <dsp:cNvSpPr/>
      </dsp:nvSpPr>
      <dsp:spPr>
        <a:xfrm>
          <a:off x="6307715" y="927667"/>
          <a:ext cx="259427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• Time-series prediction (no official data)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• Forecasted volume &amp; transactions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/>
            <a:t>• Confidence intervals</a:t>
          </a:r>
          <a:endParaRPr lang="en-US" sz="1600" kern="1200" dirty="0"/>
        </a:p>
      </dsp:txBody>
      <dsp:txXfrm>
        <a:off x="6307715" y="927667"/>
        <a:ext cx="2594279" cy="2854800"/>
      </dsp:txXfrm>
    </dsp:sp>
    <dsp:sp modelId="{9E610F29-D4F7-534B-8506-F23B3914C9B9}">
      <dsp:nvSpPr>
        <dsp:cNvPr id="0" name=""/>
        <dsp:cNvSpPr/>
      </dsp:nvSpPr>
      <dsp:spPr>
        <a:xfrm>
          <a:off x="9265194" y="128209"/>
          <a:ext cx="2594279" cy="703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/>
            <a:t>Time Periods</a:t>
          </a:r>
          <a:endParaRPr lang="en-US" sz="1900" kern="1200" dirty="0"/>
        </a:p>
      </dsp:txBody>
      <dsp:txXfrm>
        <a:off x="9265194" y="128209"/>
        <a:ext cx="2594279" cy="703203"/>
      </dsp:txXfrm>
    </dsp:sp>
    <dsp:sp modelId="{D90B76BE-C4ED-E749-B0CC-50EC15ABEA5F}">
      <dsp:nvSpPr>
        <dsp:cNvPr id="0" name=""/>
        <dsp:cNvSpPr/>
      </dsp:nvSpPr>
      <dsp:spPr>
        <a:xfrm>
          <a:off x="9265194" y="927667"/>
          <a:ext cx="259427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TR" sz="1600" b="0" i="0" u="none" kern="1200" dirty="0"/>
            <a:t>🟦 </a:t>
          </a:r>
          <a:r>
            <a:rPr lang="en-US" sz="1600" b="0" i="0" u="none" kern="1200" dirty="0"/>
            <a:t>Pre-COVID: 2018–2019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TR" sz="1600" b="0" i="0" u="none" kern="1200" dirty="0"/>
            <a:t>🟨 </a:t>
          </a:r>
          <a:r>
            <a:rPr lang="en-US" sz="1600" b="0" i="0" u="none" kern="1200" dirty="0"/>
            <a:t>COVID Impact: 2020–2021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TR" sz="1600" b="0" i="0" u="none" kern="1200" dirty="0"/>
            <a:t>🟩 </a:t>
          </a:r>
          <a:r>
            <a:rPr lang="en-US" sz="1600" b="0" i="0" u="none" kern="1200" dirty="0"/>
            <a:t>Post-COVID: 2022–2025 (incl. forecasts)</a:t>
          </a:r>
          <a:endParaRPr lang="en-US" sz="1600" kern="1200" dirty="0"/>
        </a:p>
      </dsp:txBody>
      <dsp:txXfrm>
        <a:off x="9265194" y="927667"/>
        <a:ext cx="2594279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91A20-0EED-9242-A946-FE74E813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9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39538-F316-164D-B6CA-9315A57CBA7A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333D-8486-3041-9C6C-55BE0177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333D-8486-3041-9C6C-55BE0177A7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B6F47-4F40-7486-640F-8C6044DB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2F8AF4AB-2EE8-435B-097E-441D930455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051F97E2-1BC0-CDB5-0147-B2BE588FF9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45F2F7E7-2034-D8C3-3A58-CDEA98869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12</a:t>
            </a:fld>
            <a:endParaRPr lang="en-US" altLang="en-TR"/>
          </a:p>
        </p:txBody>
      </p:sp>
    </p:spTree>
    <p:extLst>
      <p:ext uri="{BB962C8B-B14F-4D97-AF65-F5344CB8AC3E}">
        <p14:creationId xmlns:p14="http://schemas.microsoft.com/office/powerpoint/2010/main" val="953119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BED7A-F5BD-9A13-FD05-2C31F455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F69B6021-AC45-8F51-FC77-35986888BC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F1A2D526-7902-2368-B4F0-5F97AB93DE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3C4FD6C7-F678-97D8-1569-E67CA8082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13</a:t>
            </a:fld>
            <a:endParaRPr lang="en-US" altLang="en-TR"/>
          </a:p>
        </p:txBody>
      </p:sp>
    </p:spTree>
    <p:extLst>
      <p:ext uri="{BB962C8B-B14F-4D97-AF65-F5344CB8AC3E}">
        <p14:creationId xmlns:p14="http://schemas.microsoft.com/office/powerpoint/2010/main" val="277479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17F5-F82B-A9FD-F676-809EF547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6C41499F-9F7B-7701-10D8-CB8372875C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31E20D39-2C05-FB38-CE9B-706733E4BC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4FD06740-6ECE-FACB-8263-AA629AD4B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14</a:t>
            </a:fld>
            <a:endParaRPr lang="en-US" altLang="en-TR"/>
          </a:p>
        </p:txBody>
      </p:sp>
    </p:spTree>
    <p:extLst>
      <p:ext uri="{BB962C8B-B14F-4D97-AF65-F5344CB8AC3E}">
        <p14:creationId xmlns:p14="http://schemas.microsoft.com/office/powerpoint/2010/main" val="92686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3620B922-F5D7-51A7-8881-7BDF77C0B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0972496F-8D0F-8EFA-6601-E36CDBC04A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B724A41A-0223-0871-324A-3B44DD48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F4D1436-48A5-364A-AEA9-066392948D81}" type="slidenum">
              <a:rPr lang="en-US" altLang="en-TR"/>
              <a:pPr>
                <a:spcBef>
                  <a:spcPct val="0"/>
                </a:spcBef>
              </a:pPr>
              <a:t>2</a:t>
            </a:fld>
            <a:endParaRPr lang="en-US" altLang="en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8968D4D9-A1A2-B2D4-5451-AAF701DA41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4C2AE461-63BD-D8AA-2D1F-94932580BB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9955ECB8-58AD-6F83-2921-CEC318038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2E07A38-853B-C94B-B915-5B6F5FA6D693}" type="slidenum">
              <a:rPr lang="en-US" altLang="en-TR"/>
              <a:pPr>
                <a:spcBef>
                  <a:spcPct val="0"/>
                </a:spcBef>
              </a:pPr>
              <a:t>3</a:t>
            </a:fld>
            <a:endParaRPr lang="en-US" altLang="en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E2199320-FA13-0802-32A1-B3EAD17088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6614EECA-E201-2B6B-E464-3C32AC55D5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948874E-5BE2-1A5F-E01D-26EDFDDA5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902FB7-E252-9243-8393-19063464297A}" type="slidenum">
              <a:rPr lang="en-US" altLang="en-TR"/>
              <a:pPr>
                <a:spcBef>
                  <a:spcPct val="0"/>
                </a:spcBef>
              </a:pPr>
              <a:t>4</a:t>
            </a:fld>
            <a:endParaRPr lang="en-US" altLang="en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C87D023D-7DBD-B6A7-8AE1-3385F0F23C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376111A7-523B-7B3A-7314-F0F11F7C61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0C76105-383A-F9BB-E7B7-F7A9F9240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4CCC0B-D5DD-FE46-B93D-B78C216E816F}" type="slidenum">
              <a:rPr lang="en-US" altLang="en-TR"/>
              <a:pPr>
                <a:spcBef>
                  <a:spcPct val="0"/>
                </a:spcBef>
              </a:pPr>
              <a:t>5</a:t>
            </a:fld>
            <a:endParaRPr lang="en-US" altLang="en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60723978-BFFC-0BE4-E485-C32DC11457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73FF0D74-DE1C-5823-8C65-2E829A6825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 dirty="0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FB8774E-4946-99A9-59FF-1E6A2B46C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7</a:t>
            </a:fld>
            <a:endParaRPr lang="en-US" altLang="en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80E2-8D31-2F4C-7544-9CBCE54A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2E8A0C9E-D397-0EB3-F710-C3BE359B69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F7265E65-0708-F228-0B80-C1F4195A82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7934C44F-5EAF-BB3B-0CDC-2C1A45110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8</a:t>
            </a:fld>
            <a:endParaRPr lang="en-US" altLang="en-TR"/>
          </a:p>
        </p:txBody>
      </p:sp>
    </p:spTree>
    <p:extLst>
      <p:ext uri="{BB962C8B-B14F-4D97-AF65-F5344CB8AC3E}">
        <p14:creationId xmlns:p14="http://schemas.microsoft.com/office/powerpoint/2010/main" val="414370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6B39-6E5A-519E-5304-979746A4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DB7C362-53FD-A918-243D-E032804720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5D9E2312-175C-F7F6-0E2A-B23CFF7EF6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0DE38BA-587A-1513-C693-E1F3A3C7A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9</a:t>
            </a:fld>
            <a:endParaRPr lang="en-US" altLang="en-TR"/>
          </a:p>
        </p:txBody>
      </p:sp>
    </p:spTree>
    <p:extLst>
      <p:ext uri="{BB962C8B-B14F-4D97-AF65-F5344CB8AC3E}">
        <p14:creationId xmlns:p14="http://schemas.microsoft.com/office/powerpoint/2010/main" val="3885673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AD0C4-53DA-B310-76DA-C1547446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F536886D-FAAB-6C16-C736-615CBFDBD1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A365DA94-88B0-93FC-2C10-BE18E606C9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R" altLang="en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90805A24-C27D-6009-B4DE-E6321B964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D5D543-CB9F-414C-A185-25A316FCB419}" type="slidenum">
              <a:rPr lang="en-US" altLang="en-TR"/>
              <a:pPr>
                <a:spcBef>
                  <a:spcPct val="0"/>
                </a:spcBef>
              </a:pPr>
              <a:t>11</a:t>
            </a:fld>
            <a:endParaRPr lang="en-US" altLang="en-TR"/>
          </a:p>
        </p:txBody>
      </p:sp>
    </p:spTree>
    <p:extLst>
      <p:ext uri="{BB962C8B-B14F-4D97-AF65-F5344CB8AC3E}">
        <p14:creationId xmlns:p14="http://schemas.microsoft.com/office/powerpoint/2010/main" val="322739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F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568" y="355600"/>
            <a:ext cx="5758474" cy="3154363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" y="3602038"/>
            <a:ext cx="575847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12" y="5828062"/>
            <a:ext cx="156057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17115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856" y="329184"/>
            <a:ext cx="1560576" cy="6858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38"/>
            <a:ext cx="6172200" cy="45876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1563" y="1570038"/>
            <a:ext cx="3932237" cy="4587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924" y="1384783"/>
            <a:ext cx="89690" cy="4860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59096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69849"/>
            <a:ext cx="6172200" cy="42912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9848"/>
            <a:ext cx="3932237" cy="4291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70671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69848"/>
            <a:ext cx="6172200" cy="214562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5183188" y="3715473"/>
            <a:ext cx="3086100" cy="214557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4"/>
          </p:nvPr>
        </p:nvSpPr>
        <p:spPr>
          <a:xfrm>
            <a:off x="8269288" y="3715473"/>
            <a:ext cx="3086100" cy="2145576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9848"/>
            <a:ext cx="3932237" cy="4291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70671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69848"/>
            <a:ext cx="3086100" cy="42912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8269288" y="1569848"/>
            <a:ext cx="3086100" cy="21456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4"/>
          </p:nvPr>
        </p:nvSpPr>
        <p:spPr>
          <a:xfrm>
            <a:off x="8269288" y="3715448"/>
            <a:ext cx="3086100" cy="214560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9848"/>
            <a:ext cx="3932237" cy="4291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70671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32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rgbClr val="00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1069253"/>
          </a:xfrm>
          <a:prstGeom prst="rect">
            <a:avLst/>
          </a:prstGeom>
        </p:spPr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9848"/>
            <a:ext cx="10514012" cy="4291200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9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rgbClr val="F18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1069253"/>
          </a:xfrm>
          <a:prstGeom prst="rect">
            <a:avLst/>
          </a:prstGeom>
        </p:spPr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9848"/>
            <a:ext cx="10514012" cy="4291200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8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rgbClr val="C6D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1069253"/>
          </a:xfrm>
          <a:prstGeom prst="rect">
            <a:avLst/>
          </a:prstGeom>
        </p:spPr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9848"/>
            <a:ext cx="10514012" cy="4291200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002269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11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70671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0"/>
            <a:ext cx="12192000" cy="1905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00" y="0"/>
            <a:ext cx="152400" cy="630156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FA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568" y="355600"/>
            <a:ext cx="5758474" cy="3154363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" y="3602038"/>
            <a:ext cx="575847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12" y="5828062"/>
            <a:ext cx="156057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59560"/>
            <a:ext cx="10515600" cy="35889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212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3200"/>
            <a:ext cx="5181600" cy="5328275"/>
          </a:xfrm>
        </p:spPr>
        <p:txBody>
          <a:bodyPr/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93200"/>
            <a:ext cx="5181600" cy="5328275"/>
          </a:xfrm>
        </p:spPr>
        <p:txBody>
          <a:bodyPr/>
          <a:lstStyle/>
          <a:p>
            <a:pPr lvl="0"/>
            <a:r>
              <a:rPr lang="tr-TR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3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17112"/>
            <a:ext cx="5157787" cy="4504363"/>
          </a:xfrm>
        </p:spPr>
        <p:txBody>
          <a:bodyPr/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3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17112"/>
            <a:ext cx="5183188" cy="4504363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856" y="329184"/>
            <a:ext cx="156057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200"/>
            <a:ext cx="6172200" cy="53282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1563" y="1393200"/>
            <a:ext cx="3932237" cy="53282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924" y="1384783"/>
            <a:ext cx="89690" cy="532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93198"/>
            <a:ext cx="6172200" cy="5328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93199"/>
            <a:ext cx="3932237" cy="5328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93198"/>
            <a:ext cx="6172200" cy="2664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5183188" y="4057199"/>
            <a:ext cx="3086100" cy="266427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4"/>
          </p:nvPr>
        </p:nvSpPr>
        <p:spPr>
          <a:xfrm>
            <a:off x="8269288" y="4057198"/>
            <a:ext cx="3086100" cy="266427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93199"/>
            <a:ext cx="3932237" cy="5328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93199"/>
            <a:ext cx="3086100" cy="53282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8269288" y="1393198"/>
            <a:ext cx="3086100" cy="266427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4"/>
          </p:nvPr>
        </p:nvSpPr>
        <p:spPr>
          <a:xfrm>
            <a:off x="8269288" y="4057475"/>
            <a:ext cx="3086100" cy="266400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93199"/>
            <a:ext cx="3932237" cy="5328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568" y="355600"/>
            <a:ext cx="5758474" cy="3154363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" y="3602038"/>
            <a:ext cx="575847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12" y="5828062"/>
            <a:ext cx="156057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rgbClr val="00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93199"/>
            <a:ext cx="10514012" cy="532827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rgbClr val="F18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93199"/>
            <a:ext cx="10514012" cy="532827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rgbClr val="C6D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93199"/>
            <a:ext cx="10514012" cy="532827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002269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0"/>
            <a:ext cx="12192000" cy="1905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6356350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6356350"/>
          </a:xfrm>
        </p:spPr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00" y="0"/>
            <a:ext cx="152400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F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568" y="355600"/>
            <a:ext cx="5758474" cy="3154363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" y="3602038"/>
            <a:ext cx="575847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12" y="5828062"/>
            <a:ext cx="156057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1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568" y="355600"/>
            <a:ext cx="5758474" cy="3154363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" y="3602038"/>
            <a:ext cx="575847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subtitle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12" y="5828062"/>
            <a:ext cx="156057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5909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59560"/>
            <a:ext cx="10515600" cy="300291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38510"/>
            <a:ext cx="5181600" cy="4638453"/>
          </a:xfrm>
        </p:spPr>
        <p:txBody>
          <a:bodyPr/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8510"/>
            <a:ext cx="5181600" cy="4638453"/>
          </a:xfrm>
        </p:spPr>
        <p:txBody>
          <a:bodyPr/>
          <a:lstStyle/>
          <a:p>
            <a:pPr lvl="0"/>
            <a:r>
              <a:rPr lang="tr-TR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59096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144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38389"/>
            <a:ext cx="5157787" cy="3842492"/>
          </a:xfrm>
        </p:spPr>
        <p:txBody>
          <a:bodyPr/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144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38388"/>
            <a:ext cx="5183188" cy="3842493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59096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59096" cy="106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8394-880A-9C40-BBDE-F551CBD3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4" y="0"/>
            <a:ext cx="12204703" cy="1355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76963"/>
            <a:ext cx="12192000" cy="6810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72563"/>
            <a:ext cx="10515600" cy="460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856" y="329184"/>
            <a:ext cx="1560576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48690"/>
            <a:ext cx="12192000" cy="134937"/>
          </a:xfrm>
          <a:prstGeom prst="rect">
            <a:avLst/>
          </a:prstGeom>
        </p:spPr>
      </p:pic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7E98394-880A-9C40-BBDE-F551CBD3FE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6" r:id="rId2"/>
    <p:sldLayoutId id="2147483667" r:id="rId3"/>
    <p:sldLayoutId id="2147483668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58" r:id="rId18"/>
    <p:sldLayoutId id="214748365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2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33"/>
          <a:stretch/>
        </p:blipFill>
        <p:spPr>
          <a:xfrm rot="10800000">
            <a:off x="-5" y="0"/>
            <a:ext cx="12204703" cy="11231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9360000" cy="90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3199"/>
            <a:ext cx="10515600" cy="532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0400" y="273600"/>
            <a:ext cx="1248461" cy="546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0800"/>
            <a:ext cx="12192000" cy="1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2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568" y="6100782"/>
            <a:ext cx="1826855" cy="604202"/>
          </a:xfrm>
        </p:spPr>
        <p:txBody>
          <a:bodyPr>
            <a:normAutofit fontScale="85000" lnSpcReduction="10000"/>
          </a:bodyPr>
          <a:lstStyle/>
          <a:p>
            <a:r>
              <a:rPr lang="tr-TR" dirty="0"/>
              <a:t>Şimal Karaköse 30840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3B17083-6A4C-AB17-CA61-8B32A8F2849F}"/>
              </a:ext>
            </a:extLst>
          </p:cNvPr>
          <p:cNvSpPr txBox="1">
            <a:spLocks/>
          </p:cNvSpPr>
          <p:nvPr/>
        </p:nvSpPr>
        <p:spPr>
          <a:xfrm>
            <a:off x="5585210" y="6555899"/>
            <a:ext cx="1497002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09.</a:t>
            </a:r>
            <a:r>
              <a:rPr lang="tr-TR" sz="1400" dirty="0"/>
              <a:t>0</a:t>
            </a:r>
            <a:r>
              <a:rPr lang="en-US" sz="1400" dirty="0"/>
              <a:t>1</a:t>
            </a:r>
            <a:r>
              <a:rPr lang="tr-TR" sz="1400" dirty="0"/>
              <a:t>.2026</a:t>
            </a:r>
            <a:endParaRPr lang="en-US" sz="14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DE9A2F-22BD-4114-7577-75B915BF9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7268" y="3902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R" altLang="en-TR" sz="100" b="1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COVID-19 and the Rise of E-Commerce in Turkey (2018–2025)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R" altLang="en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12A307-4AE3-3D17-913B-AFE9A188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346" y="59323"/>
            <a:ext cx="101546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R" altLang="en-TR" sz="100" b="1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COVID-19 and the Rise of E-Commerce in Turkey (2018–2025)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R" altLang="en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464" y="2928118"/>
            <a:ext cx="8706283" cy="362778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DSA 210 TERM PROJECT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COVID -19 and the Rise of E-Commerce in Turkey (2018-2025)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F10F246-D585-96E7-624E-B49F65D66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R" altLang="en-TR" sz="100" b="1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COVID-19 and the Rise of E-Commerce in Turkey (2018–2025)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R" altLang="en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C093A-B257-CBF3-883C-B6AB5666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2792-65E8-B5DB-280F-C47425DC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" y="2056865"/>
            <a:ext cx="11534274" cy="3588910"/>
          </a:xfrm>
        </p:spPr>
        <p:txBody>
          <a:bodyPr/>
          <a:lstStyle/>
          <a:p>
            <a:pPr lvl="0" eaLnBrk="0" fontAlgn="base" hangingPunct="0">
              <a:spcAft>
                <a:spcPct val="0"/>
              </a:spcAft>
            </a:pPr>
            <a:r>
              <a:rPr lang="en-US" dirty="0"/>
              <a:t>Machine Learning Applications</a:t>
            </a:r>
            <a:endParaRPr lang="en-TR" altLang="en-TR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000B4-948D-C360-3787-5FD54EBC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204975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4B27-476E-6488-5AF9-DA00EC8A5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5E40A754-DF53-4491-29C5-38A3053A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Analysis (cont.) </a:t>
            </a:r>
          </a:p>
        </p:txBody>
      </p:sp>
      <p:pic>
        <p:nvPicPr>
          <p:cNvPr id="10242" name="Picture 2" descr="Uploaded image">
            <a:extLst>
              <a:ext uri="{FF2B5EF4-FFF2-40B4-BE49-F238E27FC236}">
                <a16:creationId xmlns:a16="http://schemas.microsoft.com/office/drawing/2014/main" id="{10975EDF-7440-3B7E-8F04-758FC5CB1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5257" r="14737" b="6915"/>
          <a:stretch>
            <a:fillRect/>
          </a:stretch>
        </p:blipFill>
        <p:spPr bwMode="auto">
          <a:xfrm>
            <a:off x="79941" y="1550003"/>
            <a:ext cx="5611506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ploaded image">
            <a:extLst>
              <a:ext uri="{FF2B5EF4-FFF2-40B4-BE49-F238E27FC236}">
                <a16:creationId xmlns:a16="http://schemas.microsoft.com/office/drawing/2014/main" id="{0D4469F4-C21A-9895-9DDB-E1E3722C8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6549" r="19656" b="2777"/>
          <a:stretch>
            <a:fillRect/>
          </a:stretch>
        </p:blipFill>
        <p:spPr bwMode="auto">
          <a:xfrm>
            <a:off x="5680965" y="1932339"/>
            <a:ext cx="6511035" cy="473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A013AB-EBB1-6526-DE64-93F9A07781F4}"/>
              </a:ext>
            </a:extLst>
          </p:cNvPr>
          <p:cNvSpPr txBox="1"/>
          <p:nvPr/>
        </p:nvSpPr>
        <p:spPr>
          <a:xfrm>
            <a:off x="79941" y="3769895"/>
            <a:ext cx="5601024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/>
              <a:t>Using </a:t>
            </a:r>
            <a:r>
              <a:rPr lang="en-US" sz="1700" dirty="0">
                <a:solidFill>
                  <a:srgbClr val="FF0000"/>
                </a:solidFill>
              </a:rPr>
              <a:t>K-Means clustering </a:t>
            </a:r>
            <a:r>
              <a:rPr lang="en-US" sz="1700" dirty="0"/>
              <a:t>with standardized e-commerce volume, order count, and market share variables, the optimal number of clusters is selected as </a:t>
            </a:r>
            <a:r>
              <a:rPr lang="en-US" sz="1700" b="1" dirty="0"/>
              <a:t>k = 3</a:t>
            </a:r>
            <a:r>
              <a:rPr lang="en-US" sz="1700" dirty="0"/>
              <a:t> based on the Elbow Method. The resulting clusters reveal distinct market regimes, showing a clear transition from early adoption to post-COVID market maturity, indicating a structural shift in Turkey’s e-commerce landscape.</a:t>
            </a:r>
          </a:p>
          <a:p>
            <a:endParaRPr lang="en-TR" sz="1700" dirty="0"/>
          </a:p>
        </p:txBody>
      </p:sp>
    </p:spTree>
    <p:extLst>
      <p:ext uri="{BB962C8B-B14F-4D97-AF65-F5344CB8AC3E}">
        <p14:creationId xmlns:p14="http://schemas.microsoft.com/office/powerpoint/2010/main" val="226090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F725-7F5A-8FFE-A05D-53B1324D6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F838D4-372A-4FEA-FF11-DB63C12C9AB0}"/>
              </a:ext>
            </a:extLst>
          </p:cNvPr>
          <p:cNvSpPr/>
          <p:nvPr/>
        </p:nvSpPr>
        <p:spPr>
          <a:xfrm>
            <a:off x="7433010" y="1376166"/>
            <a:ext cx="4264694" cy="15859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22529" name="Title 1">
            <a:extLst>
              <a:ext uri="{FF2B5EF4-FFF2-40B4-BE49-F238E27FC236}">
                <a16:creationId xmlns:a16="http://schemas.microsoft.com/office/drawing/2014/main" id="{2CF995BC-E615-44B8-7D66-F8CA8526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Analysis (cont.)</a:t>
            </a:r>
          </a:p>
        </p:txBody>
      </p:sp>
      <p:pic>
        <p:nvPicPr>
          <p:cNvPr id="11266" name="Picture 2" descr="Uploaded image">
            <a:extLst>
              <a:ext uri="{FF2B5EF4-FFF2-40B4-BE49-F238E27FC236}">
                <a16:creationId xmlns:a16="http://schemas.microsoft.com/office/drawing/2014/main" id="{CDBB4301-0321-AA40-F27D-BCF441F24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" t="2862" r="13423" b="3533"/>
          <a:stretch>
            <a:fillRect/>
          </a:stretch>
        </p:blipFill>
        <p:spPr bwMode="auto">
          <a:xfrm>
            <a:off x="258428" y="1917783"/>
            <a:ext cx="6978316" cy="425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A6B98CC-19FB-85A5-3525-6212A5641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196" y="1445847"/>
            <a:ext cx="507600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TR" sz="1100" dirty="0">
                <a:latin typeface="Arial" panose="020B0604020202020204" pitchFamily="34" charset="0"/>
                <a:cs typeface="Arial" panose="020B0604020202020204" pitchFamily="34" charset="0"/>
              </a:rPr>
              <a:t>🟢 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Green Circle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→ 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Early / Low Adoption Phase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Low e-commerce volume and limited market penetration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R" sz="1100" dirty="0">
                <a:latin typeface="Arial" panose="020B0604020202020204" pitchFamily="34" charset="0"/>
                <a:cs typeface="Arial" panose="020B0604020202020204" pitchFamily="34" charset="0"/>
              </a:rPr>
              <a:t>🟣 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Purple Circle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→ 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COVID-Driven Expansion Phase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Rapid growth in volume and adoption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R" sz="1100" dirty="0">
                <a:latin typeface="Arial" panose="020B0604020202020204" pitchFamily="34" charset="0"/>
                <a:cs typeface="Arial" panose="020B0604020202020204" pitchFamily="34" charset="0"/>
              </a:rPr>
              <a:t>🟠 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Orange Circle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→ 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Post-COVID High Maturity Phase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Highest volume and market 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E409A-E51F-68AF-04B3-B9A9BC3F74A9}"/>
              </a:ext>
            </a:extLst>
          </p:cNvPr>
          <p:cNvSpPr txBox="1"/>
          <p:nvPr/>
        </p:nvSpPr>
        <p:spPr>
          <a:xfrm>
            <a:off x="7433010" y="3247446"/>
            <a:ext cx="45005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clustering analysis reveals three distinct phases in Turkey’s e-commerce development. The early years are characterized by low adoption levels, while the COVID period corresponds to a clear acceleration and expansion phase. The post-COVID year forms a separate high-maturity cluster, indicating that the increase in e-commerce activity represents a lasting structural transformation rather than a temporary pandemic-driven surge.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54599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5773-BB53-17AD-79EA-46C4E4287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B422172-C7DB-A84B-EC36-3479CEC2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DCDF64-16F8-AD0D-82E2-2F20BFE28FF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5285" y="1476182"/>
            <a:ext cx="8891590" cy="506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Turkey’s e-commerce market experienced a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sharp acceleration during COVID-19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with significant increases in volume, transaction counts, and market share.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Post-COVID analysis shows that e-commerce activity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did not revert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pre-pandemic levels, but instead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stabilized at a structurally higher level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continuous rise in e-commerce’s share within total trade provides strong evidence of a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permanent shift in retail composition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rather than a temporary demand shock.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Growth rate dynamics indicate that while the COVID period acted as a catalyst,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growth persisted even after restrictions were lifted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K-Means clustering identifies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distinct market regimes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(early adoption, COVID-driven expansion, post-COVID maturity), confirming a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structural transformation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 Turkey’s e-commerce landscape.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TR" altLang="en-TR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Forecast results for 2024–2025 further support the continuation of this trend, suggesting that digital retail has become a </a:t>
            </a:r>
            <a:r>
              <a:rPr kumimoji="0" lang="en-TR" altLang="en-TR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core component of Turkey’s long-term economic structure</a:t>
            </a:r>
            <a:r>
              <a:rPr kumimoji="0" lang="en-TR" altLang="en-TR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TR" altLang="en-TR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1" name="Picture 3" descr="Conclusion png Images - Free Download on Freepik">
            <a:extLst>
              <a:ext uri="{FF2B5EF4-FFF2-40B4-BE49-F238E27FC236}">
                <a16:creationId xmlns:a16="http://schemas.microsoft.com/office/drawing/2014/main" id="{6EAEE64A-1BCF-2F8A-465F-2EB0C3E6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3786188"/>
            <a:ext cx="3071812" cy="30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onclusi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57331D9B-84BC-4986-5EB6-9381ACB9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1800226"/>
            <a:ext cx="2573476" cy="19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1949-6562-CD9B-B53C-168F2585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8E0F083-ECF8-338E-A3F8-09006AE6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20251-E613-85A6-6D9A-64E449BC3501}"/>
              </a:ext>
            </a:extLst>
          </p:cNvPr>
          <p:cNvSpPr txBox="1"/>
          <p:nvPr/>
        </p:nvSpPr>
        <p:spPr>
          <a:xfrm>
            <a:off x="1042988" y="1714500"/>
            <a:ext cx="102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 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F5693B3-F182-12C5-9A9E-C73A47074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063683"/>
            <a:ext cx="765318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Ministry of Trade of the Republic of Türkiye.</a:t>
            </a:r>
            <a:b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TR" altLang="en-T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E-Commerce Statistics and Official Announcements (2019–2023).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TÜBİSAD &amp; Deloitte.</a:t>
            </a:r>
            <a:b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TR" altLang="en-T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E-Commerce Market Report (2018).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Turkish Statistical Institute (TÜİK).</a:t>
            </a:r>
            <a:b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TR" altLang="en-T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Retail Trade Volume Index.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Interbank Card Center (BKM).</a:t>
            </a:r>
            <a:b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TR" altLang="en-T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 Payment Statistics.</a:t>
            </a: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8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71142" y="1603829"/>
            <a:ext cx="5063853" cy="3002916"/>
          </a:xfrm>
        </p:spPr>
        <p:txBody>
          <a:bodyPr/>
          <a:lstStyle/>
          <a:p>
            <a:r>
              <a:rPr lang="en-US" dirty="0">
                <a:solidFill>
                  <a:srgbClr val="B3D4F1"/>
                </a:solidFill>
              </a:rPr>
              <a:t>Thank you</a:t>
            </a:r>
            <a:r>
              <a:rPr lang="tr-TR" dirty="0">
                <a:solidFill>
                  <a:srgbClr val="B3D4F1"/>
                </a:solidFill>
              </a:rPr>
              <a:t> </a:t>
            </a:r>
            <a:r>
              <a:rPr lang="tr-TR" dirty="0">
                <a:solidFill>
                  <a:srgbClr val="B3D4F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B3D4F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2610597-D6C6-9C44-B552-731233631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C5F2D81E-71BB-E375-0786-F1823320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4338" name="TextBox 8">
            <a:extLst>
              <a:ext uri="{FF2B5EF4-FFF2-40B4-BE49-F238E27FC236}">
                <a16:creationId xmlns:a16="http://schemas.microsoft.com/office/drawing/2014/main" id="{70AC9FE2-446D-C3B2-0FB5-FA8E3CBAD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537" y="1855788"/>
            <a:ext cx="988193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radeGothic" pitchFamily="1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project analyzes the evolution of Turkey’s e-commerce market before, during, and after the COVID-19 pandemic. Using official national data from 2018 to 2025, it examines how the pandemic accelerated the shift toward online shopping and evaluates whether this growth represents a temporary shock or a long-term structural change in Turkey’s retail sector.</a:t>
            </a:r>
            <a:endParaRPr lang="en-US" altLang="en-TR" sz="2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pact of COVID-19 on Ecommerce: 4 Ways to Adapt Your Digital Strategy">
            <a:extLst>
              <a:ext uri="{FF2B5EF4-FFF2-40B4-BE49-F238E27FC236}">
                <a16:creationId xmlns:a16="http://schemas.microsoft.com/office/drawing/2014/main" id="{F42DA777-B395-737F-C771-E592093B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6" y="4559768"/>
            <a:ext cx="3882189" cy="20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ronavirüs (Covid-19) Testi Çeşitleri, PCR, Antikor VS | Tetra Lab">
            <a:extLst>
              <a:ext uri="{FF2B5EF4-FFF2-40B4-BE49-F238E27FC236}">
                <a16:creationId xmlns:a16="http://schemas.microsoft.com/office/drawing/2014/main" id="{D78A9C10-5C1A-E5AF-6370-A7F97169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44" y="4110991"/>
            <a:ext cx="4379494" cy="235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4EBE5171-3D8E-3EC6-93B5-2D79587B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38" y="231500"/>
            <a:ext cx="9360000" cy="900299"/>
          </a:xfrm>
        </p:spPr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E55D32-E2CC-E347-645C-E6C68C038BE6}"/>
              </a:ext>
            </a:extLst>
          </p:cNvPr>
          <p:cNvSpPr txBox="1"/>
          <p:nvPr/>
        </p:nvSpPr>
        <p:spPr>
          <a:xfrm>
            <a:off x="3006726" y="3435350"/>
            <a:ext cx="5832475" cy="4001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79738A-0760-BFA0-B3A8-59DF9CC288A9}"/>
              </a:ext>
            </a:extLst>
          </p:cNvPr>
          <p:cNvSpPr txBox="1">
            <a:spLocks/>
          </p:cNvSpPr>
          <p:nvPr/>
        </p:nvSpPr>
        <p:spPr>
          <a:xfrm>
            <a:off x="1938338" y="221615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endParaRPr lang="en-US" sz="4400" b="1" dirty="0">
              <a:solidFill>
                <a:srgbClr val="727272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ED97D3-783C-DEF7-E909-3ACBBC1B0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241" y="2342743"/>
            <a:ext cx="938269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COVID-19 caused a sharp change in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consumer behavior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worldwide.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TR" altLang="en-T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Turkey,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e-commerce expanded rapidly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online shopping became a necessity.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TR" altLang="en-T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After restrictions were lifted, the key question became whether this shift was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permanent.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TR" altLang="en-T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This project examines if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consumer behavior returned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physical retail or remained digital.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TR" altLang="en-T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data-driven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approach is used to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analyze long-term changes </a:t>
            </a: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Turkey’s retail structure.</a:t>
            </a:r>
            <a:endParaRPr kumimoji="0" lang="en-TR" altLang="en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9" name="Picture 7" descr="Analysis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7C8DC5ED-9759-8F4B-D4B2-837193CB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19" y="1526865"/>
            <a:ext cx="1803340" cy="180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A14A538C-81DB-008C-5EE8-10E1B40D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91" y="221198"/>
            <a:ext cx="9360000" cy="9002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TR" sz="3600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E41DA-E643-812D-E338-14DD0D011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04" y="2159031"/>
            <a:ext cx="10187907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How did total e-commerce volume (₺) and number of transactions change from the pre-COVID period (2018–2019) to the post-COVID years (2022–2025)?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Did the share of e-commerce within total retail trade remain permanently higher after the pandemic compared to before?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How closely do online card spending trends correlate with overall e-commerce growth?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R" altLang="en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2A2292E-F064-8DBC-72BD-06BAC888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5" y="237240"/>
            <a:ext cx="9360000" cy="90029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and Preparation</a:t>
            </a:r>
            <a:endParaRPr lang="en-US" altLang="en-TR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8CF8A5-8179-A017-3428-59CEE0050A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537849"/>
              </p:ext>
            </p:extLst>
          </p:nvPr>
        </p:nvGraphicFramePr>
        <p:xfrm>
          <a:off x="176463" y="1944689"/>
          <a:ext cx="11871158" cy="400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33EE-4075-1E59-84D8-31F7CBF4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63" y="2233328"/>
            <a:ext cx="11534274" cy="3588910"/>
          </a:xfrm>
        </p:spPr>
        <p:txBody>
          <a:bodyPr/>
          <a:lstStyle/>
          <a:p>
            <a:pPr lvl="0" eaLnBrk="0" fontAlgn="base" hangingPunct="0">
              <a:spcAft>
                <a:spcPct val="0"/>
              </a:spcAft>
            </a:pPr>
            <a:r>
              <a:rPr lang="en-US" dirty="0"/>
              <a:t>Descriptive Analysis of E-commerce Trends in Turkey</a:t>
            </a:r>
            <a:endParaRPr lang="en-TR" altLang="en-TR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08A8-8D61-C276-4ED0-8BAAA2FFB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5865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56034F55-28C3-3A3B-3BD1-72C519BA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FD896-488B-0186-1CDB-E892BB16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95" y="1370480"/>
            <a:ext cx="6208032" cy="3442152"/>
          </a:xfrm>
          <a:prstGeom prst="rect">
            <a:avLst/>
          </a:prstGeom>
        </p:spPr>
      </p:pic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47B92C8F-D700-A087-DCC5-AC3136B0F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0480"/>
            <a:ext cx="5636052" cy="344215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D617FE2-BCF4-1113-9620-09F54A19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48" y="4779855"/>
            <a:ext cx="722295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E-commerce volume increases sharply after 2020, with a particularly strong rise in the post-COVID period.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number of e-commerce orders follows a similar upward trend, indicating </a:t>
            </a:r>
            <a:r>
              <a:rPr kumimoji="0" lang="en-TR" altLang="en-T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widespread adoption</a:t>
            </a:r>
            <a:r>
              <a:rPr kumimoji="0" lang="en-TR" altLang="en-T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not only price-driven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parallel increase in volume and orders suggests that COVID-19 created a </a:t>
            </a:r>
            <a:r>
              <a:rPr kumimoji="0" lang="en-TR" altLang="en-T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lasting shift in consumer behavior</a:t>
            </a:r>
            <a:r>
              <a:rPr kumimoji="0" lang="en-TR" altLang="en-T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rather than a temporary spike.</a:t>
            </a:r>
            <a:endParaRPr kumimoji="0" lang="en-TR" altLang="en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3120B5-F933-B237-A87A-50D632D62783}"/>
              </a:ext>
            </a:extLst>
          </p:cNvPr>
          <p:cNvSpPr/>
          <p:nvPr/>
        </p:nvSpPr>
        <p:spPr>
          <a:xfrm>
            <a:off x="8550442" y="5072351"/>
            <a:ext cx="3015916" cy="1569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E200E-8ED0-7BF1-A005-497A2015508B}"/>
              </a:ext>
            </a:extLst>
          </p:cNvPr>
          <p:cNvSpPr txBox="1"/>
          <p:nvPr/>
        </p:nvSpPr>
        <p:spPr>
          <a:xfrm>
            <a:off x="8726905" y="5257016"/>
            <a:ext cx="266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Implied insight:</a:t>
            </a:r>
            <a:r>
              <a:rPr lang="en-US" i="1" dirty="0"/>
              <a:t> Average spending per order also increased (volume grows faster than orders).</a:t>
            </a:r>
            <a:endParaRPr lang="en-TR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58FF-E36F-3DA8-2BDE-1ECCA793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8FE93D3-02B7-732C-4671-99B4F02E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Analysis (cont.)</a:t>
            </a:r>
          </a:p>
        </p:txBody>
      </p:sp>
      <p:pic>
        <p:nvPicPr>
          <p:cNvPr id="6146" name="Picture 2" descr="Uploaded image">
            <a:extLst>
              <a:ext uri="{FF2B5EF4-FFF2-40B4-BE49-F238E27FC236}">
                <a16:creationId xmlns:a16="http://schemas.microsoft.com/office/drawing/2014/main" id="{BBEE50B0-3D9B-FA45-452B-F5D117F76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"/>
          <a:stretch>
            <a:fillRect/>
          </a:stretch>
        </p:blipFill>
        <p:spPr bwMode="auto">
          <a:xfrm>
            <a:off x="176462" y="1379619"/>
            <a:ext cx="7806155" cy="50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56FFB-DC24-6312-C689-EF154534B1FA}"/>
              </a:ext>
            </a:extLst>
          </p:cNvPr>
          <p:cNvSpPr txBox="1"/>
          <p:nvPr/>
        </p:nvSpPr>
        <p:spPr>
          <a:xfrm flipV="1">
            <a:off x="8614612" y="1574533"/>
            <a:ext cx="1900187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T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6891E74-06BB-ACB6-8A92-97F48CE82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168" y="2234752"/>
            <a:ext cx="450783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E-commerce growth accelerated strongly during the COVID period, confirming a clear shock-driven expansion.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Despite the easing of restrictions, growth rates remained high in 2022–2023, showing no reversal.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TR" altLang="en-T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pattern suggests that COVID-19 acted as a </a:t>
            </a:r>
            <a:r>
              <a:rPr kumimoji="0" lang="en-TR" altLang="en-TR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catalyst for long-term growth</a:t>
            </a: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rather than a temporary disruption.</a:t>
            </a: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91EC-5167-14CE-CBC9-787461B06336}"/>
              </a:ext>
            </a:extLst>
          </p:cNvPr>
          <p:cNvSpPr txBox="1"/>
          <p:nvPr/>
        </p:nvSpPr>
        <p:spPr>
          <a:xfrm>
            <a:off x="718717" y="6307964"/>
            <a:ext cx="6721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Growth rate calculated as year-over-year percentage change in e-commerce volume.</a:t>
            </a:r>
            <a:endParaRPr lang="en-US" sz="1400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9871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142E-1F4A-8B11-97A4-0B1A08AE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F7FA4BCC-98AE-6ED3-E85E-22AC86B9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R" b="1" dirty="0">
                <a:solidFill>
                  <a:srgbClr val="72727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Analysis (cont.)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490CC3-E371-3610-05A6-D881E0BA9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81"/>
          <a:stretch>
            <a:fillRect/>
          </a:stretch>
        </p:blipFill>
        <p:spPr>
          <a:xfrm>
            <a:off x="5069306" y="1617549"/>
            <a:ext cx="6946232" cy="468168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A7BB6D-FFE6-FF26-F777-8D7E6056834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6461" y="2250229"/>
            <a:ext cx="508534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E-commerce’s share in total trade rises sharply during the COVID period.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TR" altLang="en-T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restrictions are lifted, the share </a:t>
            </a:r>
            <a:r>
              <a:rPr kumimoji="0" lang="en-TR" altLang="en-TR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continues to increase</a:t>
            </a: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rather than returning to pre-COVID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TR" altLang="en-T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indicates a </a:t>
            </a:r>
            <a:r>
              <a:rPr kumimoji="0" lang="en-TR" altLang="en-TR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structural shift </a:t>
            </a:r>
            <a:r>
              <a:rPr kumimoji="0" lang="en-TR" altLang="en-T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Turkey’s retail market, with e-commerce becoming a permanent component of total trade.</a:t>
            </a:r>
            <a:endParaRPr kumimoji="0" lang="en-TR" altLang="en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5275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x he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12272</TotalTime>
  <Words>980</Words>
  <Application>Microsoft Macintosh PowerPoint</Application>
  <PresentationFormat>Widescreen</PresentationFormat>
  <Paragraphs>116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ＭＳ Ｐゴシック</vt:lpstr>
      <vt:lpstr>-apple-system</vt:lpstr>
      <vt:lpstr>Arial</vt:lpstr>
      <vt:lpstr>Calibri</vt:lpstr>
      <vt:lpstr>Calibri Light</vt:lpstr>
      <vt:lpstr>Wingdings</vt:lpstr>
      <vt:lpstr>Standard theme</vt:lpstr>
      <vt:lpstr>Max height</vt:lpstr>
      <vt:lpstr>DSA 210 TERM PROJECT  COVID -19 and the Rise of E-Commerce in Turkey (2018-2025)    </vt:lpstr>
      <vt:lpstr>Introduction</vt:lpstr>
      <vt:lpstr>Motivation</vt:lpstr>
      <vt:lpstr>Research Questions</vt:lpstr>
      <vt:lpstr>Data Collection and Preparation</vt:lpstr>
      <vt:lpstr>Descriptive Analysis of E-commerce Trends in Turkey</vt:lpstr>
      <vt:lpstr>Analysis</vt:lpstr>
      <vt:lpstr>Analysis (cont.)</vt:lpstr>
      <vt:lpstr>Analysis (cont.)</vt:lpstr>
      <vt:lpstr>Machine Learning Applications</vt:lpstr>
      <vt:lpstr>Analysis (cont.) </vt:lpstr>
      <vt:lpstr>Analysis (cont.)</vt:lpstr>
      <vt:lpstr>Conclusion</vt:lpstr>
      <vt:lpstr>Sources</vt:lpstr>
      <vt:lpstr>Thank you </vt:lpstr>
    </vt:vector>
  </TitlesOfParts>
  <Company>Sabanci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of Engineering and Natural Sciences</dc:title>
  <dc:subject>Template</dc:subject>
  <dc:creator>Melih Yayli</dc:creator>
  <cp:lastModifiedBy>Microsoft Office User</cp:lastModifiedBy>
  <cp:revision>163</cp:revision>
  <dcterms:created xsi:type="dcterms:W3CDTF">2017-08-01T07:32:08Z</dcterms:created>
  <dcterms:modified xsi:type="dcterms:W3CDTF">2026-01-09T13:03:16Z</dcterms:modified>
</cp:coreProperties>
</file>